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78" r:id="rId5"/>
    <p:sldId id="279" r:id="rId6"/>
    <p:sldId id="260" r:id="rId7"/>
    <p:sldId id="266" r:id="rId8"/>
    <p:sldId id="275" r:id="rId9"/>
    <p:sldId id="259" r:id="rId10"/>
    <p:sldId id="269" r:id="rId11"/>
    <p:sldId id="270"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395" autoAdjust="0"/>
  </p:normalViewPr>
  <p:slideViewPr>
    <p:cSldViewPr snapToGrid="0">
      <p:cViewPr varScale="1">
        <p:scale>
          <a:sx n="87" d="100"/>
          <a:sy n="87" d="100"/>
        </p:scale>
        <p:origin x="-499" y="-86"/>
      </p:cViewPr>
      <p:guideLst>
        <p:guide orient="horz" pos="2160"/>
        <p:guide pos="3840"/>
      </p:guideLst>
    </p:cSldViewPr>
  </p:slideViewPr>
  <p:outlineViewPr>
    <p:cViewPr>
      <p:scale>
        <a:sx n="33" d="100"/>
        <a:sy n="33" d="100"/>
      </p:scale>
      <p:origin x="53" y="3456"/>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FA606-FAEF-9B43-8A2E-D73BA33CC329}" type="datetimeFigureOut">
              <a:rPr lang="en-US" smtClean="0"/>
              <a:pPr/>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2A6E6-898D-4844-8615-41A3D0C985A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ctrTitle"/>
          </p:nvPr>
        </p:nvSpPr>
        <p:spPr>
          <a:xfrm>
            <a:off x="3962399" y="1964267"/>
            <a:ext cx="7197727"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4"/>
            <a:ext cx="7197727"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9" y="5870577"/>
            <a:ext cx="1600200" cy="377825"/>
          </a:xfrm>
        </p:spPr>
        <p:txBody>
          <a:bodyPr/>
          <a:lstStyle/>
          <a:p>
            <a:fld id="{E154DCA4-3941-47A7-8F1A-78F7F23E0D86}" type="datetime1">
              <a:rPr lang="en-IN" smtClean="0"/>
              <a:pPr/>
              <a:t>30-04-2024</a:t>
            </a:fld>
            <a:endParaRPr lang="en-US"/>
          </a:p>
        </p:txBody>
      </p:sp>
      <p:sp>
        <p:nvSpPr>
          <p:cNvPr id="5" name="Footer Placeholder 4"/>
          <p:cNvSpPr>
            <a:spLocks noGrp="1"/>
          </p:cNvSpPr>
          <p:nvPr>
            <p:ph type="ftr" sz="quarter" idx="11"/>
          </p:nvPr>
        </p:nvSpPr>
        <p:spPr>
          <a:xfrm>
            <a:off x="3962399" y="5870577"/>
            <a:ext cx="4893959" cy="377825"/>
          </a:xfrm>
        </p:spPr>
        <p:txBody>
          <a:bodyPr/>
          <a:lstStyle/>
          <a:p>
            <a:endParaRPr lang="en-US"/>
          </a:p>
        </p:txBody>
      </p:sp>
      <p:sp>
        <p:nvSpPr>
          <p:cNvPr id="6" name="Slide Number Placeholder 5"/>
          <p:cNvSpPr>
            <a:spLocks noGrp="1"/>
          </p:cNvSpPr>
          <p:nvPr>
            <p:ph type="sldNum" sz="quarter" idx="12"/>
          </p:nvPr>
        </p:nvSpPr>
        <p:spPr>
          <a:xfrm>
            <a:off x="10608959" y="5870577"/>
            <a:ext cx="551167" cy="377825"/>
          </a:xfrm>
        </p:spPr>
        <p:txBody>
          <a:bodyPr/>
          <a:lstStyle/>
          <a:p>
            <a:fld id="{AA5046D5-EA0A-FE48-8046-000EB216581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1"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1"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542BCA-FAE1-4A75-A754-0852FA03BDE7}" type="datetime1">
              <a:rPr lang="en-IN" smtClean="0"/>
              <a:pPr/>
              <a:t>30-04-2024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609603"/>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F2D75B-AEDC-4120-90EF-D6986C34726E}"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9" y="609603"/>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6"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473EB36-AF9A-4E70-8F9B-8B8CCC2D3F59}"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4"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7"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E0D0ED-4746-4518-80C7-F5497F0C233B}"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9" y="609603"/>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1"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635245E-E0F4-4388-8913-8155A5729941}"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609603"/>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2"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1"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9B19245-2C99-4914-BE8E-88001CB3420D}"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06AE6FB-A747-4B37-A49E-EB9CF961000D}"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
        <p:nvSpPr>
          <p:cNvPr id="8" name="Title 1"/>
          <p:cNvSpPr>
            <a:spLocks noGrp="1"/>
          </p:cNvSpPr>
          <p:nvPr>
            <p:ph type="title"/>
          </p:nvPr>
        </p:nvSpPr>
        <p:spPr>
          <a:xfrm>
            <a:off x="685802" y="609602"/>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Vertical Title 1"/>
          <p:cNvSpPr>
            <a:spLocks noGrp="1"/>
          </p:cNvSpPr>
          <p:nvPr>
            <p:ph type="title" orient="vert"/>
          </p:nvPr>
        </p:nvSpPr>
        <p:spPr>
          <a:xfrm>
            <a:off x="8658675" y="609601"/>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1"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C294E0-95C5-4A6B-91CA-BAA94350C3C1}"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F100B1-796A-45FA-9369-7085FEAF7036}"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1"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262D7A-C2B4-4560-9172-30A9F3570880}" type="datetime1">
              <a:rPr lang="en-IN" smtClean="0"/>
              <a:pPr/>
              <a:t>30-04-2024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5"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9"/>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CEC094C-3F39-4648-8DC0-3985FE7B31C7}" type="datetime1">
              <a:rPr lang="en-IN" smtClean="0"/>
              <a:pPr/>
              <a:t>30-04-2024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5"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4"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5"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A40160B-36C9-41F4-B5D1-6E396D69FF9D}" type="datetime1">
              <a:rPr lang="en-IN" smtClean="0"/>
              <a:pPr/>
              <a:t>30-04-2024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642BB86-6963-4EA2-9406-2623D7F1F89E}" type="datetime1">
              <a:rPr lang="en-IN" smtClean="0"/>
              <a:pPr/>
              <a:t>30-04-2024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Date Placeholder 1"/>
          <p:cNvSpPr>
            <a:spLocks noGrp="1"/>
          </p:cNvSpPr>
          <p:nvPr>
            <p:ph type="dt" sz="half" idx="10"/>
          </p:nvPr>
        </p:nvSpPr>
        <p:spPr/>
        <p:txBody>
          <a:bodyPr/>
          <a:lstStyle/>
          <a:p>
            <a:fld id="{55521534-A6B4-4F22-8166-1AA872B1D768}" type="datetime1">
              <a:rPr lang="en-IN" smtClean="0"/>
              <a:pPr/>
              <a:t>30-04-2024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7"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F3269C-8595-4951-B33C-05897DE55CE0}" type="datetime1">
              <a:rPr lang="en-IN" smtClean="0"/>
              <a:pPr/>
              <a:t>30-04-2024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4" y="914400"/>
            <a:ext cx="3280975"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E2C9213-C306-46CF-B067-F1F8510DE02F}" type="datetime1">
              <a:rPr lang="en-IN" smtClean="0"/>
              <a:pPr/>
              <a:t>30-04-2024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5046D5-EA0A-FE48-8046-000EB216581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2" y="609602"/>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2" y="2142069"/>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7"/>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90D314-7B17-44CB-8C94-352C329FD0DC}" type="datetime1">
              <a:rPr lang="en-IN" smtClean="0"/>
              <a:pPr/>
              <a:t>30-04-2024</a:t>
            </a:fld>
            <a:endParaRPr lang="en-US"/>
          </a:p>
        </p:txBody>
      </p:sp>
      <p:sp>
        <p:nvSpPr>
          <p:cNvPr id="5" name="Footer Placeholder 4"/>
          <p:cNvSpPr>
            <a:spLocks noGrp="1"/>
          </p:cNvSpPr>
          <p:nvPr>
            <p:ph type="ftr" sz="quarter" idx="3"/>
          </p:nvPr>
        </p:nvSpPr>
        <p:spPr>
          <a:xfrm>
            <a:off x="685801" y="5870577"/>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2" y="5870577"/>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5046D5-EA0A-FE48-8046-000EB216581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773" y="1322065"/>
            <a:ext cx="11863227" cy="5395095"/>
          </a:xfrm>
        </p:spPr>
        <p:txBody>
          <a:bodyPr/>
          <a:lstStyle/>
          <a:p>
            <a:pPr algn="just"/>
            <a:r>
              <a:rPr lang="en-US" dirty="0"/>
              <a:t>.</a:t>
            </a:r>
          </a:p>
        </p:txBody>
      </p:sp>
      <p:sp>
        <p:nvSpPr>
          <p:cNvPr id="1805048248" name="docshape4"/>
          <p:cNvSpPr>
            <a:spLocks noChangeArrowheads="1"/>
          </p:cNvSpPr>
          <p:nvPr/>
        </p:nvSpPr>
        <p:spPr bwMode="auto">
          <a:xfrm>
            <a:off x="1993904" y="7557475"/>
            <a:ext cx="74923" cy="888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3431" y="193431"/>
            <a:ext cx="1266092" cy="1267097"/>
          </a:xfrm>
          <a:prstGeom prst="rect">
            <a:avLst/>
          </a:prstGeom>
          <a:noFill/>
          <a:ln>
            <a:noFill/>
          </a:ln>
        </p:spPr>
      </p:pic>
      <p:sp>
        <p:nvSpPr>
          <p:cNvPr id="16" name="TextBox 15"/>
          <p:cNvSpPr txBox="1"/>
          <p:nvPr/>
        </p:nvSpPr>
        <p:spPr>
          <a:xfrm>
            <a:off x="2409094" y="259394"/>
            <a:ext cx="7290330" cy="1015663"/>
          </a:xfrm>
          <a:prstGeom prst="rect">
            <a:avLst/>
          </a:prstGeom>
          <a:noFill/>
          <a:ln>
            <a:noFill/>
          </a:ln>
        </p:spPr>
        <p:txBody>
          <a:bodyPr wrap="square" rtlCol="0" anchor="ctr">
            <a:spAutoFit/>
          </a:bodyPr>
          <a:lstStyle/>
          <a:p>
            <a:pPr algn="ctr"/>
            <a:r>
              <a:rPr lang="en-IN" sz="2000" b="1" dirty="0">
                <a:solidFill>
                  <a:schemeClr val="bg1"/>
                </a:solidFill>
                <a:latin typeface="Cambria" panose="02040503050406030204" pitchFamily="18" charset="0"/>
              </a:rPr>
              <a:t>Bangalore Institute of Technology</a:t>
            </a:r>
          </a:p>
          <a:p>
            <a:pPr algn="ctr"/>
            <a:r>
              <a:rPr lang="en-IN" sz="2000" dirty="0">
                <a:solidFill>
                  <a:schemeClr val="bg1"/>
                </a:solidFill>
                <a:latin typeface="Cambria" panose="02040503050406030204" pitchFamily="18" charset="0"/>
              </a:rPr>
              <a:t>K.R. Road, V V Puram, Bangalore-560004</a:t>
            </a:r>
          </a:p>
          <a:p>
            <a:pPr algn="ctr"/>
            <a:r>
              <a:rPr lang="en-IN" sz="2000" b="1" dirty="0">
                <a:solidFill>
                  <a:schemeClr val="bg1"/>
                </a:solidFill>
                <a:latin typeface="Cambria" panose="02040503050406030204" pitchFamily="18" charset="0"/>
              </a:rPr>
              <a:t>Department of  Electronics and Communication Engineering</a:t>
            </a:r>
            <a:endParaRPr lang="en-IN" sz="2000" b="1" i="1" dirty="0">
              <a:solidFill>
                <a:schemeClr val="bg1"/>
              </a:solidFill>
              <a:latin typeface="Cambria" panose="02040503050406030204" pitchFamily="18" charset="0"/>
            </a:endParaRPr>
          </a:p>
        </p:txBody>
      </p:sp>
      <p:pic>
        <p:nvPicPr>
          <p:cNvPr id="17" name="Picture 4" descr="352397-vtu-logo - Kollege Times"/>
          <p:cNvPicPr>
            <a:picLocks noChangeAspect="1" noChangeArrowheads="1"/>
          </p:cNvPicPr>
          <p:nvPr/>
        </p:nvPicPr>
        <p:blipFill>
          <a:blip r:embed="rId3" cstate="print"/>
          <a:srcRect/>
          <a:stretch>
            <a:fillRect/>
          </a:stretch>
        </p:blipFill>
        <p:spPr bwMode="auto">
          <a:xfrm>
            <a:off x="10635763" y="184638"/>
            <a:ext cx="1418492" cy="1397727"/>
          </a:xfrm>
          <a:prstGeom prst="rect">
            <a:avLst/>
          </a:prstGeom>
          <a:noFill/>
        </p:spPr>
      </p:pic>
      <p:sp>
        <p:nvSpPr>
          <p:cNvPr id="18" name="Subtitle 2"/>
          <p:cNvSpPr txBox="1">
            <a:spLocks/>
          </p:cNvSpPr>
          <p:nvPr/>
        </p:nvSpPr>
        <p:spPr>
          <a:xfrm>
            <a:off x="351693" y="1820008"/>
            <a:ext cx="11541307" cy="4155307"/>
          </a:xfrm>
          <a:prstGeom prst="rect">
            <a:avLst/>
          </a:prstGeom>
        </p:spPr>
        <p:txBody>
          <a:bodyPr vert="horz" lIns="91440" tIns="45720" rIns="91440" bIns="45720" rtlCol="0" anchor="ctr">
            <a:normAutofit fontScale="92500"/>
          </a:bodyPr>
          <a:lstStyle/>
          <a:p>
            <a:pPr marL="285750" lvl="0" indent="-285750" algn="ctr">
              <a:spcAft>
                <a:spcPts val="1000"/>
              </a:spcAft>
              <a:buClr>
                <a:schemeClr val="tx1"/>
              </a:buClr>
              <a:buSzPct val="100000"/>
            </a:pPr>
            <a:r>
              <a:rPr kumimoji="0" lang="en-US" sz="2800" b="1" i="0" u="none" strike="noStrike" kern="1200" cap="none" spc="0" normalizeH="0" baseline="0" noProof="0" dirty="0" smtClean="0">
                <a:ln>
                  <a:noFill/>
                </a:ln>
                <a:solidFill>
                  <a:schemeClr val="bg1"/>
                </a:solidFill>
                <a:effectLst/>
                <a:uLnTx/>
                <a:uFillTx/>
                <a:latin typeface="Times New Roman" panose="02020603050405020304" pitchFamily="18" charset="0"/>
                <a:ea typeface="+mn-ea"/>
                <a:cs typeface="Times New Roman" panose="02020603050405020304" pitchFamily="18" charset="0"/>
              </a:rPr>
              <a:t>Technical Seminar </a:t>
            </a:r>
            <a:r>
              <a:rPr lang="en-IN" sz="2800" b="1" dirty="0" smtClean="0">
                <a:solidFill>
                  <a:schemeClr val="bg1"/>
                </a:solidFill>
                <a:latin typeface="Times New Roman" panose="02020603050405020304" pitchFamily="18" charset="0"/>
                <a:cs typeface="Times New Roman" panose="02020603050405020304" pitchFamily="18" charset="0"/>
                <a:sym typeface="+mn-ea"/>
              </a:rPr>
              <a:t>P</a:t>
            </a:r>
            <a:r>
              <a:rPr lang="en-IN" altLang="en-US" sz="2800" b="1" dirty="0" smtClean="0">
                <a:solidFill>
                  <a:schemeClr val="bg1"/>
                </a:solidFill>
                <a:latin typeface="Times New Roman" panose="02020603050405020304" pitchFamily="18" charset="0"/>
                <a:cs typeface="Times New Roman" panose="02020603050405020304" pitchFamily="18" charset="0"/>
                <a:sym typeface="+mn-ea"/>
              </a:rPr>
              <a:t>resentation</a:t>
            </a:r>
            <a:endParaRPr lang="en-US" altLang="en-US" sz="2800" b="1" dirty="0" smtClean="0">
              <a:solidFill>
                <a:schemeClr val="bg1"/>
              </a:solidFill>
              <a:latin typeface="Times New Roman" panose="02020603050405020304" pitchFamily="18" charset="0"/>
              <a:cs typeface="Times New Roman" panose="02020603050405020304" pitchFamily="18" charset="0"/>
              <a:sym typeface="+mn-ea"/>
            </a:endParaRPr>
          </a:p>
          <a:p>
            <a:pPr marL="285750" lvl="0" indent="-285750">
              <a:spcAft>
                <a:spcPts val="1000"/>
              </a:spcAft>
              <a:buClr>
                <a:schemeClr val="tx1"/>
              </a:buClr>
              <a:buSzPct val="100000"/>
            </a:pPr>
            <a:r>
              <a:rPr kumimoji="0" lang="en-US" sz="2600" b="0" i="0" u="none" strike="noStrike" kern="1200" cap="none" spc="0" normalizeH="0" baseline="0" noProof="0" dirty="0" smtClean="0">
                <a:ln>
                  <a:noFill/>
                </a:ln>
                <a:solidFill>
                  <a:schemeClr val="bg1"/>
                </a:solidFill>
                <a:effectLst/>
                <a:uLnTx/>
                <a:uFillTx/>
                <a:latin typeface="+mn-lt"/>
                <a:ea typeface="+mn-ea"/>
                <a:cs typeface="+mn-cs"/>
              </a:rPr>
              <a:t>													on </a:t>
            </a: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r>
              <a:rPr kumimoji="0" lang="en-US" sz="1800" b="0" i="0" u="none" strike="noStrike" kern="1200" cap="none" spc="0" normalizeH="0" baseline="0" noProof="0" dirty="0" smtClean="0">
                <a:ln>
                  <a:noFill/>
                </a:ln>
                <a:solidFill>
                  <a:schemeClr val="bg1"/>
                </a:solidFill>
                <a:effectLst/>
                <a:uLnTx/>
                <a:uFillTx/>
                <a:latin typeface="Bodoni MT" pitchFamily="18" charset="0"/>
              </a:rPr>
              <a:t> </a:t>
            </a:r>
            <a:r>
              <a:rPr kumimoji="0" lang="en-IN" sz="3100" b="0" i="0" u="none" strike="noStrike" kern="1200" cap="none" spc="0" normalizeH="0" baseline="0" noProof="0" dirty="0" smtClean="0">
                <a:ln>
                  <a:noFill/>
                </a:ln>
                <a:solidFill>
                  <a:schemeClr val="bg1"/>
                </a:solidFill>
                <a:effectLst/>
                <a:uLnTx/>
                <a:uFillTx/>
                <a:latin typeface="Bodoni MT" pitchFamily="18" charset="0"/>
              </a:rPr>
              <a:t>“</a:t>
            </a:r>
            <a:r>
              <a:rPr kumimoji="0" lang="en-US" sz="3100" b="0" i="0" u="none" strike="noStrike" kern="1200" cap="none" spc="0" normalizeH="0" baseline="0" noProof="0" dirty="0" smtClean="0">
                <a:ln>
                  <a:noFill/>
                </a:ln>
                <a:solidFill>
                  <a:schemeClr val="bg1"/>
                </a:solidFill>
                <a:effectLst/>
                <a:uLnTx/>
                <a:uFillTx/>
                <a:latin typeface="Bodoni MT" pitchFamily="18" charset="0"/>
              </a:rPr>
              <a:t>Toward 5G Edge Computing for Enabling Autonomous Aerial Vehicles</a:t>
            </a:r>
            <a:r>
              <a:rPr kumimoji="0" lang="en-IN" sz="3100" b="0" i="0" u="none" strike="noStrike" kern="1200" cap="none" spc="0" normalizeH="0" baseline="0" noProof="0" dirty="0" smtClean="0">
                <a:ln>
                  <a:noFill/>
                </a:ln>
                <a:solidFill>
                  <a:schemeClr val="bg1"/>
                </a:solidFill>
                <a:effectLst/>
                <a:uLnTx/>
                <a:uFillTx/>
                <a:latin typeface="Bodoni MT" pitchFamily="18" charset="0"/>
              </a:rPr>
              <a:t>”</a:t>
            </a: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endParaRPr lang="en-IN" sz="2000" dirty="0" smtClean="0">
              <a:solidFill>
                <a:schemeClr val="bg1"/>
              </a:solidFill>
              <a:latin typeface="Bodoni MT" pitchFamily="18" charset="0"/>
            </a:endParaRP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r>
              <a:rPr kumimoji="0" lang="en-IN" sz="2600" b="1" i="0" u="none" strike="noStrike" kern="1200" cap="none" spc="0" normalizeH="0" baseline="0" noProof="0" dirty="0" smtClean="0">
                <a:ln>
                  <a:noFill/>
                </a:ln>
                <a:solidFill>
                  <a:schemeClr val="bg1"/>
                </a:solidFill>
                <a:effectLst/>
                <a:uLnTx/>
                <a:uFillTx/>
                <a:latin typeface="Bahnschrift" pitchFamily="34" charset="0"/>
              </a:rPr>
              <a:t>SANDESH G NAIK   1BI20EC127</a:t>
            </a: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endParaRPr lang="en-IN" dirty="0" smtClean="0">
              <a:solidFill>
                <a:schemeClr val="bg1"/>
              </a:solidFill>
              <a:latin typeface="Algerian" pitchFamily="82" charset="0"/>
              <a:ea typeface="+mn-ea"/>
              <a:cs typeface="+mn-cs"/>
            </a:endParaRP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endParaRPr kumimoji="0" lang="en-IN" sz="1800" b="0" i="0" u="none" strike="noStrike" kern="1200" cap="none" spc="0" normalizeH="0" baseline="0" noProof="0" dirty="0" smtClean="0">
              <a:ln>
                <a:noFill/>
              </a:ln>
              <a:solidFill>
                <a:schemeClr val="bg1"/>
              </a:solidFill>
              <a:effectLst/>
              <a:uLnTx/>
              <a:uFillTx/>
              <a:latin typeface="Algerian" pitchFamily="82" charset="0"/>
            </a:endParaRP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endParaRPr lang="en-IN" dirty="0" smtClean="0">
              <a:solidFill>
                <a:schemeClr val="bg1"/>
              </a:solidFill>
              <a:latin typeface="Algerian" pitchFamily="82" charset="0"/>
              <a:ea typeface="+mn-ea"/>
              <a:cs typeface="+mn-cs"/>
            </a:endParaRPr>
          </a:p>
          <a:p>
            <a:pPr marL="285750" marR="0" lvl="0" indent="-285750" algn="ctr" defTabSz="457200" rtl="0" eaLnBrk="1" fontAlgn="auto" latinLnBrk="0" hangingPunct="1">
              <a:lnSpc>
                <a:spcPct val="100000"/>
              </a:lnSpc>
              <a:spcBef>
                <a:spcPts val="0"/>
              </a:spcBef>
              <a:spcAft>
                <a:spcPts val="1000"/>
              </a:spcAft>
              <a:buClr>
                <a:schemeClr val="tx1"/>
              </a:buClr>
              <a:buSzPct val="100000"/>
              <a:tabLst/>
              <a:defRPr/>
            </a:pPr>
            <a:r>
              <a:rPr kumimoji="0" lang="en-US" sz="1800" b="0" i="0" u="none" strike="noStrike" kern="1200" cap="none" spc="0" normalizeH="0" baseline="0" noProof="0" dirty="0" smtClean="0">
                <a:ln>
                  <a:noFill/>
                </a:ln>
                <a:solidFill>
                  <a:schemeClr val="bg1"/>
                </a:solidFill>
                <a:effectLst/>
                <a:uLnTx/>
                <a:uFillTx/>
                <a:latin typeface="+mn-lt"/>
                <a:ea typeface="+mn-ea"/>
                <a:cs typeface="+mn-cs"/>
              </a:rPr>
              <a:t>                      </a:t>
            </a:r>
            <a:endParaRPr kumimoji="0" 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19" name="TextBox 18"/>
          <p:cNvSpPr txBox="1"/>
          <p:nvPr/>
        </p:nvSpPr>
        <p:spPr>
          <a:xfrm>
            <a:off x="685865" y="4930883"/>
            <a:ext cx="2568541" cy="1508105"/>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Technical Guide</a:t>
            </a:r>
            <a:r>
              <a:rPr lang="en-US" sz="2000" b="1" dirty="0" smtClean="0">
                <a:solidFill>
                  <a:schemeClr val="bg1"/>
                </a:solidFill>
                <a:latin typeface="Times New Roman" panose="02020603050405020304" pitchFamily="18" charset="0"/>
                <a:cs typeface="Times New Roman" panose="02020603050405020304" pitchFamily="18" charset="0"/>
              </a:rPr>
              <a:t>:</a:t>
            </a:r>
            <a:endParaRPr lang="en-US" b="1" cap="all" dirty="0">
              <a:solidFill>
                <a:schemeClr val="bg1"/>
              </a:solidFill>
              <a:latin typeface="Times New Roman" panose="02020603050405020304" pitchFamily="18" charset="0"/>
              <a:cs typeface="Times New Roman" panose="02020603050405020304" pitchFamily="18" charset="0"/>
            </a:endParaRPr>
          </a:p>
          <a:p>
            <a:pPr algn="ctr"/>
            <a:r>
              <a:rPr lang="en-US" b="1" dirty="0" smtClean="0">
                <a:solidFill>
                  <a:schemeClr val="bg1"/>
                </a:solidFill>
                <a:cs typeface="Times New Roman" panose="02020603050405020304" pitchFamily="18" charset="0"/>
              </a:rPr>
              <a:t>Mr. GAHAN A V</a:t>
            </a:r>
          </a:p>
          <a:p>
            <a:pPr algn="ctr"/>
            <a:r>
              <a:rPr lang="en-US" dirty="0" smtClean="0">
                <a:solidFill>
                  <a:schemeClr val="bg1"/>
                </a:solidFill>
                <a:latin typeface="Times New Roman" panose="02020603050405020304" pitchFamily="18" charset="0"/>
                <a:cs typeface="Times New Roman" panose="02020603050405020304" pitchFamily="18" charset="0"/>
              </a:rPr>
              <a:t>Assistant   </a:t>
            </a:r>
            <a:r>
              <a:rPr lang="en-US" dirty="0">
                <a:solidFill>
                  <a:schemeClr val="bg1"/>
                </a:solidFill>
                <a:latin typeface="Times New Roman" panose="02020603050405020304" pitchFamily="18" charset="0"/>
                <a:cs typeface="Times New Roman" panose="02020603050405020304" pitchFamily="18" charset="0"/>
              </a:rPr>
              <a:t>Professor</a:t>
            </a:r>
          </a:p>
          <a:p>
            <a:pPr algn="ctr"/>
            <a:r>
              <a:rPr lang="en-US" dirty="0">
                <a:solidFill>
                  <a:schemeClr val="bg1"/>
                </a:solidFill>
                <a:latin typeface="Times New Roman" panose="02020603050405020304" pitchFamily="18" charset="0"/>
                <a:cs typeface="Times New Roman" panose="02020603050405020304" pitchFamily="18" charset="0"/>
              </a:rPr>
              <a:t>Dept. of </a:t>
            </a:r>
            <a:r>
              <a:rPr lang="en-US" dirty="0" smtClean="0">
                <a:solidFill>
                  <a:schemeClr val="bg1"/>
                </a:solidFill>
                <a:latin typeface="Times New Roman" panose="02020603050405020304" pitchFamily="18" charset="0"/>
                <a:cs typeface="Times New Roman" panose="02020603050405020304" pitchFamily="18" charset="0"/>
              </a:rPr>
              <a:t>ECE</a:t>
            </a:r>
          </a:p>
          <a:p>
            <a:pPr algn="ctr"/>
            <a:r>
              <a:rPr lang="en-US" dirty="0" smtClean="0">
                <a:solidFill>
                  <a:schemeClr val="bg1"/>
                </a:solidFill>
                <a:latin typeface="Times New Roman" panose="02020603050405020304" pitchFamily="18" charset="0"/>
                <a:cs typeface="Times New Roman" panose="02020603050405020304" pitchFamily="18" charset="0"/>
              </a:rPr>
              <a:t>BIT Bangalore</a:t>
            </a:r>
          </a:p>
        </p:txBody>
      </p:sp>
      <p:sp>
        <p:nvSpPr>
          <p:cNvPr id="20" name="TextBox 19"/>
          <p:cNvSpPr txBox="1"/>
          <p:nvPr/>
        </p:nvSpPr>
        <p:spPr>
          <a:xfrm>
            <a:off x="8856028" y="4821203"/>
            <a:ext cx="2924198" cy="1508105"/>
          </a:xfrm>
          <a:prstGeom prst="rect">
            <a:avLst/>
          </a:prstGeom>
          <a:noFill/>
        </p:spPr>
        <p:txBody>
          <a:bodyPr wrap="non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Head of the Department:</a:t>
            </a:r>
          </a:p>
          <a:p>
            <a:pPr algn="ctr"/>
            <a:r>
              <a:rPr lang="pt-BR" b="1" dirty="0" smtClean="0">
                <a:solidFill>
                  <a:schemeClr val="bg1"/>
                </a:solidFill>
              </a:rPr>
              <a:t>Dr. HEMANTH KUMAR A R</a:t>
            </a:r>
            <a:endParaRPr lang="en-US" b="1" dirty="0">
              <a:solidFill>
                <a:schemeClr val="bg1"/>
              </a:solidFill>
            </a:endParaRPr>
          </a:p>
          <a:p>
            <a:pPr algn="ctr"/>
            <a:r>
              <a:rPr lang="en-US" dirty="0" smtClean="0">
                <a:solidFill>
                  <a:schemeClr val="bg1"/>
                </a:solidFill>
                <a:latin typeface="Times New Roman" panose="02020603050405020304" pitchFamily="18" charset="0"/>
                <a:cs typeface="Times New Roman" panose="02020603050405020304" pitchFamily="18" charset="0"/>
              </a:rPr>
              <a:t>Professor </a:t>
            </a:r>
            <a:r>
              <a:rPr lang="en-US" dirty="0">
                <a:solidFill>
                  <a:schemeClr val="bg1"/>
                </a:solidFill>
                <a:latin typeface="Times New Roman" panose="02020603050405020304" pitchFamily="18" charset="0"/>
                <a:cs typeface="Times New Roman" panose="02020603050405020304" pitchFamily="18" charset="0"/>
              </a:rPr>
              <a:t>and Head</a:t>
            </a:r>
          </a:p>
          <a:p>
            <a:pPr algn="ctr"/>
            <a:r>
              <a:rPr lang="en-US" dirty="0">
                <a:solidFill>
                  <a:schemeClr val="bg1"/>
                </a:solidFill>
                <a:latin typeface="Times New Roman" panose="02020603050405020304" pitchFamily="18" charset="0"/>
                <a:cs typeface="Times New Roman" panose="02020603050405020304" pitchFamily="18" charset="0"/>
              </a:rPr>
              <a:t>Dept. of </a:t>
            </a:r>
            <a:r>
              <a:rPr lang="en-US" dirty="0" smtClean="0">
                <a:solidFill>
                  <a:schemeClr val="bg1"/>
                </a:solidFill>
                <a:latin typeface="Times New Roman" panose="02020603050405020304" pitchFamily="18" charset="0"/>
                <a:cs typeface="Times New Roman" panose="02020603050405020304" pitchFamily="18" charset="0"/>
              </a:rPr>
              <a:t>ECE</a:t>
            </a:r>
          </a:p>
          <a:p>
            <a:pPr algn="ctr"/>
            <a:r>
              <a:rPr lang="en-US" dirty="0" smtClean="0">
                <a:solidFill>
                  <a:schemeClr val="bg1"/>
                </a:solidFill>
                <a:latin typeface="Times New Roman" panose="02020603050405020304" pitchFamily="18" charset="0"/>
                <a:cs typeface="Times New Roman" panose="02020603050405020304" pitchFamily="18" charset="0"/>
              </a:rPr>
              <a:t>BIT Bangalore</a:t>
            </a:r>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2">
                <a:shade val="45000"/>
                <a:satMod val="135000"/>
              </a:schemeClr>
              <a:prstClr val="white"/>
            </a:duotone>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5" y="1"/>
            <a:ext cx="10131425" cy="1066800"/>
          </a:xfrm>
        </p:spPr>
        <p:txBody>
          <a:bodyPr>
            <a:normAutofit/>
          </a:bodyPr>
          <a:lstStyle/>
          <a:p>
            <a:pPr algn="ctr"/>
            <a:r>
              <a:rPr lang="en-US" dirty="0" smtClean="0">
                <a:solidFill>
                  <a:schemeClr val="bg1"/>
                </a:solidFill>
                <a:latin typeface="Times New Roman" panose="02020603050405020304" pitchFamily="18" charset="0"/>
                <a:cs typeface="Times New Roman" panose="02020603050405020304" pitchFamily="18" charset="0"/>
              </a:rPr>
              <a:t>CONCLUSION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5" y="1066801"/>
            <a:ext cx="10131425" cy="5194851"/>
          </a:xfrm>
        </p:spPr>
        <p:txBody>
          <a:bodyPr/>
          <a:lstStyle/>
          <a:p>
            <a:pPr algn="just">
              <a:buClr>
                <a:schemeClr val="bg1"/>
              </a:buClr>
              <a:buFont typeface="Wingdings" pitchFamily="2" charset="2"/>
              <a:buChar char="q"/>
            </a:pPr>
            <a:r>
              <a:rPr lang="en-US" b="1" dirty="0" smtClean="0">
                <a:solidFill>
                  <a:schemeClr val="bg1"/>
                </a:solidFill>
                <a:latin typeface="Segoe UI Variable Text" pitchFamily="2" charset="0"/>
                <a:cs typeface="Times New Roman" pitchFamily="18" charset="0"/>
              </a:rPr>
              <a:t>5G-enabled UAV control with edge computing is demonstrated to be feasible and effective for autonomous missions.</a:t>
            </a:r>
            <a:endParaRPr lang="en-US" dirty="0" smtClean="0">
              <a:solidFill>
                <a:schemeClr val="bg1"/>
              </a:solidFill>
              <a:latin typeface="Segoe UI Variable Text" pitchFamily="2" charset="0"/>
              <a:cs typeface="Times New Roman" pitchFamily="18" charset="0"/>
            </a:endParaRPr>
          </a:p>
          <a:p>
            <a:pPr algn="just">
              <a:buClr>
                <a:schemeClr val="bg1"/>
              </a:buClr>
              <a:buFont typeface="Wingdings" pitchFamily="2" charset="2"/>
              <a:buChar char="q"/>
            </a:pPr>
            <a:r>
              <a:rPr lang="en-US" b="1" dirty="0" smtClean="0">
                <a:solidFill>
                  <a:schemeClr val="bg1"/>
                </a:solidFill>
                <a:latin typeface="Segoe UI Variable Text" pitchFamily="2" charset="0"/>
                <a:cs typeface="Times New Roman" pitchFamily="18" charset="0"/>
              </a:rPr>
              <a:t>Local 5G &amp; Edge architecture provides the lowest latency, making it ideal for time-critical UAV applications.</a:t>
            </a:r>
            <a:endParaRPr lang="en-US" dirty="0" smtClean="0">
              <a:solidFill>
                <a:schemeClr val="bg1"/>
              </a:solidFill>
              <a:latin typeface="Segoe UI Variable Text" pitchFamily="2" charset="0"/>
              <a:cs typeface="Times New Roman" pitchFamily="18" charset="0"/>
            </a:endParaRPr>
          </a:p>
          <a:p>
            <a:pPr algn="just">
              <a:buClr>
                <a:schemeClr val="bg1"/>
              </a:buClr>
              <a:buFont typeface="Wingdings" pitchFamily="2" charset="2"/>
              <a:buChar char="q"/>
            </a:pPr>
            <a:r>
              <a:rPr lang="en-US" b="1" dirty="0" smtClean="0">
                <a:solidFill>
                  <a:schemeClr val="bg1"/>
                </a:solidFill>
                <a:latin typeface="Segoe UI Variable Text" pitchFamily="2" charset="0"/>
                <a:cs typeface="Times New Roman" pitchFamily="18" charset="0"/>
              </a:rPr>
              <a:t>Network load and architecture significantly impact the performance and predictability of UAV control systems.</a:t>
            </a:r>
            <a:endParaRPr lang="en-US" dirty="0" smtClean="0">
              <a:solidFill>
                <a:schemeClr val="bg1"/>
              </a:solidFill>
              <a:latin typeface="Segoe UI Variable Text" pitchFamily="2" charset="0"/>
              <a:cs typeface="Times New Roman" pitchFamily="18" charset="0"/>
            </a:endParaRPr>
          </a:p>
          <a:p>
            <a:pPr algn="just">
              <a:buClr>
                <a:schemeClr val="bg1"/>
              </a:buClr>
              <a:buFont typeface="Wingdings" pitchFamily="2" charset="2"/>
              <a:buChar char="q"/>
            </a:pPr>
            <a:r>
              <a:rPr lang="en-US" b="1" dirty="0" smtClean="0">
                <a:solidFill>
                  <a:schemeClr val="bg1"/>
                </a:solidFill>
                <a:latin typeface="Segoe UI Variable Text" pitchFamily="2" charset="0"/>
                <a:cs typeface="Times New Roman" pitchFamily="18" charset="0"/>
              </a:rPr>
              <a:t>The proposed architecture offers performance comparable to onboard computation, highlighting the potential of offloading control to external resources</a:t>
            </a:r>
            <a:endParaRPr lang="en-US" dirty="0" smtClean="0">
              <a:solidFill>
                <a:schemeClr val="bg1"/>
              </a:solidFill>
              <a:latin typeface="Segoe UI Variable Text" pitchFamily="2" charset="0"/>
              <a:cs typeface="Times New Roman" pitchFamily="18" charset="0"/>
            </a:endParaRPr>
          </a:p>
          <a:p>
            <a:pPr>
              <a:buNone/>
            </a:pPr>
            <a:endParaRPr lang="en-US" dirty="0">
              <a:latin typeface="Segoe UI Variable Text" pitchFamily="2" charset="0"/>
              <a:cs typeface="Times New Roman" pitchFamily="18" charset="0"/>
            </a:endParaRPr>
          </a:p>
        </p:txBody>
      </p:sp>
      <p:sp>
        <p:nvSpPr>
          <p:cNvPr id="5" name="Slide Number Placeholder 4"/>
          <p:cNvSpPr>
            <a:spLocks noGrp="1"/>
          </p:cNvSpPr>
          <p:nvPr>
            <p:ph type="sldNum" sz="quarter" idx="12"/>
          </p:nvPr>
        </p:nvSpPr>
        <p:spPr/>
        <p:txBody>
          <a:bodyPr/>
          <a:lstStyle/>
          <a:p>
            <a:fld id="{AA5046D5-EA0A-FE48-8046-000EB2165812}"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5" y="1"/>
            <a:ext cx="10131425" cy="1066800"/>
          </a:xfrm>
        </p:spPr>
        <p:txBody>
          <a:bodyPr/>
          <a:lstStyle/>
          <a:p>
            <a:pPr algn="ctr"/>
            <a:r>
              <a:rPr lang="en-US" dirty="0" smtClean="0">
                <a:solidFill>
                  <a:schemeClr val="bg1"/>
                </a:solidFill>
                <a:latin typeface="Georgia" pitchFamily="18" charset="0"/>
                <a:cs typeface="Times New Roman" pitchFamily="18" charset="0"/>
              </a:rPr>
              <a:t>REFERENCES</a:t>
            </a:r>
            <a:endParaRPr lang="en-US" dirty="0">
              <a:solidFill>
                <a:schemeClr val="bg1"/>
              </a:solidFill>
              <a:latin typeface="Georgia" pitchFamily="18" charset="0"/>
              <a:cs typeface="Times New Roman" pitchFamily="18" charset="0"/>
            </a:endParaRPr>
          </a:p>
        </p:txBody>
      </p:sp>
      <p:sp>
        <p:nvSpPr>
          <p:cNvPr id="3" name="Content Placeholder 2"/>
          <p:cNvSpPr>
            <a:spLocks noGrp="1"/>
          </p:cNvSpPr>
          <p:nvPr>
            <p:ph idx="1"/>
          </p:nvPr>
        </p:nvSpPr>
        <p:spPr>
          <a:xfrm>
            <a:off x="853836" y="1046285"/>
            <a:ext cx="10131425" cy="3745523"/>
          </a:xfrm>
        </p:spPr>
        <p:txBody>
          <a:bodyPr>
            <a:normAutofit/>
          </a:bodyPr>
          <a:lstStyle/>
          <a:p>
            <a:pPr marL="0" indent="0" algn="just">
              <a:buNone/>
            </a:pPr>
            <a:r>
              <a:rPr lang="en-US" sz="1400" b="1" dirty="0" smtClean="0">
                <a:solidFill>
                  <a:schemeClr val="bg1"/>
                </a:solidFill>
                <a:latin typeface="Segoe UI Variable Text" pitchFamily="2" charset="0"/>
                <a:cs typeface="Times New Roman" pitchFamily="18" charset="0"/>
              </a:rPr>
              <a:t>[1] Y. Lu, X. Zhucun, G.-S. Xia, and L. Zhang, ‘‘A survey on vision-based UAV navigation,’’ Geo-spatial Inf. Sci., vol. 21, no. 1, pp. 1–12,  </a:t>
            </a:r>
            <a:r>
              <a:rPr lang="en-US" sz="1400" b="1" dirty="0" smtClean="0">
                <a:solidFill>
                  <a:schemeClr val="tx1">
                    <a:lumMod val="65000"/>
                  </a:schemeClr>
                </a:solidFill>
                <a:latin typeface="Segoe UI Variable Text" pitchFamily="2" charset="0"/>
                <a:cs typeface="Times New Roman" pitchFamily="18" charset="0"/>
              </a:rPr>
              <a:t>___</a:t>
            </a:r>
            <a:r>
              <a:rPr lang="en-US" sz="1400" b="1" dirty="0" smtClean="0">
                <a:solidFill>
                  <a:schemeClr val="bg1"/>
                </a:solidFill>
                <a:latin typeface="Segoe UI Variable Text" pitchFamily="2" charset="0"/>
                <a:cs typeface="Times New Roman" pitchFamily="18" charset="0"/>
              </a:rPr>
              <a:t>Jan. 2018.</a:t>
            </a:r>
          </a:p>
          <a:p>
            <a:pPr marL="0" indent="0" algn="just">
              <a:buNone/>
            </a:pPr>
            <a:r>
              <a:rPr lang="en-US" sz="1400" b="1" dirty="0" smtClean="0">
                <a:solidFill>
                  <a:schemeClr val="bg1"/>
                </a:solidFill>
                <a:latin typeface="Segoe UI Variable Text" pitchFamily="2" charset="0"/>
                <a:cs typeface="Times New Roman" pitchFamily="18" charset="0"/>
              </a:rPr>
              <a:t>[2] M. </a:t>
            </a:r>
            <a:r>
              <a:rPr lang="en-US" sz="1400" b="1" dirty="0" err="1" smtClean="0">
                <a:solidFill>
                  <a:schemeClr val="bg1"/>
                </a:solidFill>
                <a:latin typeface="Segoe UI Variable Text" pitchFamily="2" charset="0"/>
                <a:cs typeface="Times New Roman" pitchFamily="18" charset="0"/>
              </a:rPr>
              <a:t>Sheraz</a:t>
            </a:r>
            <a:r>
              <a:rPr lang="en-US" sz="1400" b="1" dirty="0" smtClean="0">
                <a:solidFill>
                  <a:schemeClr val="bg1"/>
                </a:solidFill>
                <a:latin typeface="Segoe UI Variable Text" pitchFamily="2" charset="0"/>
                <a:cs typeface="Times New Roman" pitchFamily="18" charset="0"/>
              </a:rPr>
              <a:t>, M. Ahmed, X. </a:t>
            </a:r>
            <a:r>
              <a:rPr lang="en-US" sz="1400" b="1" dirty="0" err="1" smtClean="0">
                <a:solidFill>
                  <a:schemeClr val="bg1"/>
                </a:solidFill>
                <a:latin typeface="Segoe UI Variable Text" pitchFamily="2" charset="0"/>
                <a:cs typeface="Times New Roman" pitchFamily="18" charset="0"/>
              </a:rPr>
              <a:t>Hou</a:t>
            </a:r>
            <a:r>
              <a:rPr lang="en-US" sz="1400" b="1" dirty="0" smtClean="0">
                <a:solidFill>
                  <a:schemeClr val="bg1"/>
                </a:solidFill>
                <a:latin typeface="Segoe UI Variable Text" pitchFamily="2" charset="0"/>
                <a:cs typeface="Times New Roman" pitchFamily="18" charset="0"/>
              </a:rPr>
              <a:t>, Y. Li, D. Jin, Z. Han, and T. Jiang, ‘‘Artificial intelligence for wireless caching: Schemes, performance, </a:t>
            </a:r>
            <a:r>
              <a:rPr lang="en-US" sz="1400" b="1" dirty="0" smtClean="0">
                <a:solidFill>
                  <a:schemeClr val="tx1">
                    <a:lumMod val="65000"/>
                  </a:schemeClr>
                </a:solidFill>
                <a:latin typeface="Segoe UI Variable Text" pitchFamily="2" charset="0"/>
                <a:cs typeface="Times New Roman" pitchFamily="18" charset="0"/>
              </a:rPr>
              <a:t>___</a:t>
            </a:r>
            <a:r>
              <a:rPr lang="en-US" sz="1400" b="1" dirty="0" smtClean="0">
                <a:solidFill>
                  <a:schemeClr val="bg1"/>
                </a:solidFill>
                <a:latin typeface="Segoe UI Variable Text" pitchFamily="2" charset="0"/>
                <a:cs typeface="Times New Roman" pitchFamily="18" charset="0"/>
              </a:rPr>
              <a:t>and challenges,’’ IEEE </a:t>
            </a:r>
            <a:r>
              <a:rPr lang="en-US" sz="1400" b="1" dirty="0" err="1" smtClean="0">
                <a:solidFill>
                  <a:schemeClr val="bg1"/>
                </a:solidFill>
                <a:latin typeface="Segoe UI Variable Text" pitchFamily="2" charset="0"/>
                <a:cs typeface="Times New Roman" pitchFamily="18" charset="0"/>
              </a:rPr>
              <a:t>Commun</a:t>
            </a:r>
            <a:r>
              <a:rPr lang="en-US" sz="1400" b="1" dirty="0" smtClean="0">
                <a:solidFill>
                  <a:schemeClr val="bg1"/>
                </a:solidFill>
                <a:latin typeface="Segoe UI Variable Text" pitchFamily="2" charset="0"/>
                <a:cs typeface="Times New Roman" pitchFamily="18" charset="0"/>
              </a:rPr>
              <a:t>. Surveys </a:t>
            </a:r>
            <a:r>
              <a:rPr lang="en-US" sz="1400" b="1" dirty="0" err="1" smtClean="0">
                <a:solidFill>
                  <a:schemeClr val="bg1"/>
                </a:solidFill>
                <a:latin typeface="Segoe UI Variable Text" pitchFamily="2" charset="0"/>
                <a:cs typeface="Times New Roman" pitchFamily="18" charset="0"/>
              </a:rPr>
              <a:t>Tuts</a:t>
            </a:r>
            <a:r>
              <a:rPr lang="en-US" sz="1400" b="1" dirty="0" smtClean="0">
                <a:solidFill>
                  <a:schemeClr val="bg1"/>
                </a:solidFill>
                <a:latin typeface="Segoe UI Variable Text" pitchFamily="2" charset="0"/>
                <a:cs typeface="Times New Roman" pitchFamily="18" charset="0"/>
              </a:rPr>
              <a:t>., vol. 23, no. 1, pp. 631–661, 1st Quart, 2021.</a:t>
            </a:r>
          </a:p>
          <a:p>
            <a:pPr marL="0" indent="0" algn="just">
              <a:buNone/>
            </a:pPr>
            <a:r>
              <a:rPr lang="en-US" sz="1400" b="1" dirty="0" smtClean="0">
                <a:solidFill>
                  <a:schemeClr val="bg1"/>
                </a:solidFill>
                <a:latin typeface="Segoe UI Variable Text" pitchFamily="2" charset="0"/>
                <a:cs typeface="Times New Roman" pitchFamily="18" charset="0"/>
              </a:rPr>
              <a:t>[3] M. Y. Arafat and S. </a:t>
            </a:r>
            <a:r>
              <a:rPr lang="en-US" sz="1400" b="1" dirty="0" err="1" smtClean="0">
                <a:solidFill>
                  <a:schemeClr val="bg1"/>
                </a:solidFill>
                <a:latin typeface="Segoe UI Variable Text" pitchFamily="2" charset="0"/>
                <a:cs typeface="Times New Roman" pitchFamily="18" charset="0"/>
              </a:rPr>
              <a:t>Moh</a:t>
            </a:r>
            <a:r>
              <a:rPr lang="en-US" sz="1400" b="1" dirty="0" smtClean="0">
                <a:solidFill>
                  <a:schemeClr val="bg1"/>
                </a:solidFill>
                <a:latin typeface="Segoe UI Variable Text" pitchFamily="2" charset="0"/>
                <a:cs typeface="Times New Roman" pitchFamily="18" charset="0"/>
              </a:rPr>
              <a:t>, ‘‘Bio-inspired approaches for energy-efficient localization and clustering in UAV networks for monitoring </a:t>
            </a:r>
            <a:r>
              <a:rPr lang="en-US" sz="1400" b="1" dirty="0" smtClean="0">
                <a:solidFill>
                  <a:schemeClr val="tx1">
                    <a:lumMod val="65000"/>
                  </a:schemeClr>
                </a:solidFill>
                <a:latin typeface="Segoe UI Variable Text" pitchFamily="2" charset="0"/>
                <a:cs typeface="Times New Roman" pitchFamily="18" charset="0"/>
              </a:rPr>
              <a:t>___</a:t>
            </a:r>
            <a:r>
              <a:rPr lang="en-US" sz="1400" b="1" dirty="0" smtClean="0">
                <a:solidFill>
                  <a:schemeClr val="bg1"/>
                </a:solidFill>
                <a:latin typeface="Segoe UI Variable Text" pitchFamily="2" charset="0"/>
                <a:cs typeface="Times New Roman" pitchFamily="18" charset="0"/>
              </a:rPr>
              <a:t>wildfires in remote areas,’’ IEEE Access, vol. 9, pp. 18649–18669, 2021.</a:t>
            </a:r>
          </a:p>
          <a:p>
            <a:pPr marL="0" indent="0" algn="just">
              <a:buNone/>
            </a:pPr>
            <a:r>
              <a:rPr lang="en-US" sz="1400" b="1" dirty="0" smtClean="0">
                <a:solidFill>
                  <a:schemeClr val="bg1"/>
                </a:solidFill>
                <a:latin typeface="Segoe UI Variable Text" pitchFamily="2" charset="0"/>
                <a:cs typeface="Times New Roman" pitchFamily="18" charset="0"/>
              </a:rPr>
              <a:t>[4] O. </a:t>
            </a:r>
            <a:r>
              <a:rPr lang="en-US" sz="1400" b="1" dirty="0" err="1" smtClean="0">
                <a:solidFill>
                  <a:schemeClr val="bg1"/>
                </a:solidFill>
                <a:latin typeface="Segoe UI Variable Text" pitchFamily="2" charset="0"/>
                <a:cs typeface="Times New Roman" pitchFamily="18" charset="0"/>
              </a:rPr>
              <a:t>Esrafilian</a:t>
            </a:r>
            <a:r>
              <a:rPr lang="en-US" sz="1400" b="1" dirty="0" smtClean="0">
                <a:solidFill>
                  <a:schemeClr val="bg1"/>
                </a:solidFill>
                <a:latin typeface="Segoe UI Variable Text" pitchFamily="2" charset="0"/>
                <a:cs typeface="Times New Roman" pitchFamily="18" charset="0"/>
              </a:rPr>
              <a:t>, R. </a:t>
            </a:r>
            <a:r>
              <a:rPr lang="en-US" sz="1400" b="1" dirty="0" err="1" smtClean="0">
                <a:solidFill>
                  <a:schemeClr val="bg1"/>
                </a:solidFill>
                <a:latin typeface="Segoe UI Variable Text" pitchFamily="2" charset="0"/>
                <a:cs typeface="Times New Roman" pitchFamily="18" charset="0"/>
              </a:rPr>
              <a:t>Gangula</a:t>
            </a:r>
            <a:r>
              <a:rPr lang="en-US" sz="1400" b="1" dirty="0" smtClean="0">
                <a:solidFill>
                  <a:schemeClr val="bg1"/>
                </a:solidFill>
                <a:latin typeface="Segoe UI Variable Text" pitchFamily="2" charset="0"/>
                <a:cs typeface="Times New Roman" pitchFamily="18" charset="0"/>
              </a:rPr>
              <a:t>, and D. </a:t>
            </a:r>
            <a:r>
              <a:rPr lang="en-US" sz="1400" b="1" dirty="0" err="1" smtClean="0">
                <a:solidFill>
                  <a:schemeClr val="bg1"/>
                </a:solidFill>
                <a:latin typeface="Segoe UI Variable Text" pitchFamily="2" charset="0"/>
                <a:cs typeface="Times New Roman" pitchFamily="18" charset="0"/>
              </a:rPr>
              <a:t>Gesbert</a:t>
            </a:r>
            <a:r>
              <a:rPr lang="en-US" sz="1400" b="1" dirty="0" smtClean="0">
                <a:solidFill>
                  <a:schemeClr val="bg1"/>
                </a:solidFill>
                <a:latin typeface="Segoe UI Variable Text" pitchFamily="2" charset="0"/>
                <a:cs typeface="Times New Roman" pitchFamily="18" charset="0"/>
              </a:rPr>
              <a:t>, ‘‘Three-dimensional-map- based trajectory design in UAV-aided wireless localization </a:t>
            </a:r>
            <a:r>
              <a:rPr lang="en-US" sz="1400" b="1" dirty="0" smtClean="0">
                <a:solidFill>
                  <a:schemeClr val="tx1">
                    <a:lumMod val="65000"/>
                  </a:schemeClr>
                </a:solidFill>
                <a:latin typeface="Segoe UI Variable Text" pitchFamily="2" charset="0"/>
                <a:cs typeface="Times New Roman" pitchFamily="18" charset="0"/>
              </a:rPr>
              <a:t>___</a:t>
            </a:r>
            <a:r>
              <a:rPr lang="en-US" sz="1400" b="1" dirty="0" smtClean="0">
                <a:solidFill>
                  <a:schemeClr val="bg1"/>
                </a:solidFill>
                <a:latin typeface="Segoe UI Variable Text" pitchFamily="2" charset="0"/>
                <a:cs typeface="Times New Roman" pitchFamily="18" charset="0"/>
              </a:rPr>
              <a:t>systems,’’ IEEE Internet Things J., vol. 8, no. 12, pp. 9894–9904, Jun. </a:t>
            </a:r>
            <a:r>
              <a:rPr lang="en-US" sz="1400" dirty="0" smtClean="0">
                <a:solidFill>
                  <a:schemeClr val="bg1"/>
                </a:solidFill>
                <a:latin typeface="Segoe UI Variable Text" pitchFamily="2" charset="0"/>
                <a:cs typeface="Times New Roman" pitchFamily="18" charset="0"/>
              </a:rPr>
              <a:t>2021</a:t>
            </a:r>
          </a:p>
          <a:p>
            <a:pPr marL="0" indent="0" algn="just">
              <a:buNone/>
            </a:pPr>
            <a:endParaRPr lang="en-US" sz="1400" dirty="0" smtClean="0">
              <a:solidFill>
                <a:schemeClr val="bg1"/>
              </a:solidFill>
              <a:latin typeface="Segoe UI Variable Text" pitchFamily="2" charset="0"/>
              <a:cs typeface="Times New Roman" pitchFamily="18" charset="0"/>
            </a:endParaRPr>
          </a:p>
          <a:p>
            <a:pPr marL="0" indent="0" algn="just">
              <a:buNone/>
            </a:pPr>
            <a:endParaRPr lang="en-US" sz="1400" dirty="0" smtClean="0">
              <a:solidFill>
                <a:schemeClr val="bg1"/>
              </a:solidFill>
              <a:latin typeface="Segoe UI Variable Text" pitchFamily="2" charset="0"/>
              <a:cs typeface="Times New Roman" pitchFamily="18" charset="0"/>
            </a:endParaRPr>
          </a:p>
        </p:txBody>
      </p:sp>
      <p:sp>
        <p:nvSpPr>
          <p:cNvPr id="11" name="Slide Number Placeholder 10"/>
          <p:cNvSpPr>
            <a:spLocks noGrp="1"/>
          </p:cNvSpPr>
          <p:nvPr>
            <p:ph type="sldNum" sz="quarter" idx="12"/>
          </p:nvPr>
        </p:nvSpPr>
        <p:spPr/>
        <p:txBody>
          <a:bodyPr/>
          <a:lstStyle/>
          <a:p>
            <a:fld id="{AA5046D5-EA0A-FE48-8046-000EB2165812}"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0"/>
            <a:ext cx="12191276" cy="6857999"/>
            <a:chOff x="0" y="772668"/>
            <a:chExt cx="10692765" cy="6014085"/>
          </a:xfrm>
        </p:grpSpPr>
        <p:pic>
          <p:nvPicPr>
            <p:cNvPr id="3" name="object 3"/>
            <p:cNvPicPr/>
            <p:nvPr/>
          </p:nvPicPr>
          <p:blipFill>
            <a:blip r:embed="rId2" cstate="print"/>
            <a:stretch>
              <a:fillRect/>
            </a:stretch>
          </p:blipFill>
          <p:spPr>
            <a:xfrm>
              <a:off x="0" y="772668"/>
              <a:ext cx="10692384" cy="6013703"/>
            </a:xfrm>
            <a:prstGeom prst="rect">
              <a:avLst/>
            </a:prstGeom>
          </p:spPr>
        </p:pic>
        <p:sp>
          <p:nvSpPr>
            <p:cNvPr id="4" name="object 4"/>
            <p:cNvSpPr/>
            <p:nvPr/>
          </p:nvSpPr>
          <p:spPr>
            <a:xfrm>
              <a:off x="440436" y="5686044"/>
              <a:ext cx="9810115" cy="0"/>
            </a:xfrm>
            <a:custGeom>
              <a:avLst/>
              <a:gdLst/>
              <a:ahLst/>
              <a:cxnLst/>
              <a:rect l="l" t="t" r="r" b="b"/>
              <a:pathLst>
                <a:path w="9810115">
                  <a:moveTo>
                    <a:pt x="0" y="0"/>
                  </a:moveTo>
                  <a:lnTo>
                    <a:pt x="9809988" y="0"/>
                  </a:lnTo>
                </a:path>
              </a:pathLst>
            </a:custGeom>
            <a:ln w="6096">
              <a:solidFill>
                <a:srgbClr val="FFFFFF"/>
              </a:solidFill>
            </a:ln>
          </p:spPr>
          <p:txBody>
            <a:bodyPr wrap="square" lIns="0" tIns="0" rIns="0" bIns="0" rtlCol="0"/>
            <a:lstStyle/>
            <a:p>
              <a:endParaRPr/>
            </a:p>
          </p:txBody>
        </p:sp>
      </p:grpSp>
      <p:sp>
        <p:nvSpPr>
          <p:cNvPr id="5" name="object 5"/>
          <p:cNvSpPr txBox="1"/>
          <p:nvPr/>
        </p:nvSpPr>
        <p:spPr>
          <a:xfrm>
            <a:off x="4459387" y="2584687"/>
            <a:ext cx="3116055" cy="444352"/>
          </a:xfrm>
          <a:prstGeom prst="rect">
            <a:avLst/>
          </a:prstGeom>
        </p:spPr>
        <p:txBody>
          <a:bodyPr vert="horz" wrap="square" lIns="0" tIns="13335" rIns="0" bIns="0" rtlCol="0">
            <a:spAutoFit/>
          </a:bodyPr>
          <a:lstStyle/>
          <a:p>
            <a:pPr marL="12700" algn="ctr">
              <a:lnSpc>
                <a:spcPct val="100000"/>
              </a:lnSpc>
              <a:spcBef>
                <a:spcPts val="105"/>
              </a:spcBef>
            </a:pPr>
            <a:r>
              <a:rPr sz="2800" dirty="0" smtClean="0">
                <a:solidFill>
                  <a:srgbClr val="FFFFFF"/>
                </a:solidFill>
                <a:latin typeface="Arial MT"/>
                <a:cs typeface="Arial MT"/>
              </a:rPr>
              <a:t>THANK</a:t>
            </a:r>
            <a:r>
              <a:rPr sz="2800" spc="-130" dirty="0" smtClean="0">
                <a:solidFill>
                  <a:srgbClr val="FFFFFF"/>
                </a:solidFill>
                <a:latin typeface="Arial MT"/>
                <a:cs typeface="Arial MT"/>
              </a:rPr>
              <a:t> </a:t>
            </a:r>
            <a:r>
              <a:rPr sz="2800" spc="5" dirty="0">
                <a:solidFill>
                  <a:srgbClr val="FFFFFF"/>
                </a:solidFill>
                <a:latin typeface="Arial MT"/>
                <a:cs typeface="Arial MT"/>
              </a:rPr>
              <a:t>YOU</a:t>
            </a:r>
            <a:endParaRPr sz="2800" dirty="0">
              <a:latin typeface="Arial MT"/>
              <a:cs typeface="Arial M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0636" y="887237"/>
            <a:ext cx="6559057" cy="4818970"/>
          </a:xfrm>
        </p:spPr>
        <p:txBody>
          <a:bodyPr>
            <a:normAutofit/>
          </a:bodyPr>
          <a:lstStyle/>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Introduction</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Literature Survey</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Architecture</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Methodology</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System Design Flow</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Application</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Conclusion</a:t>
            </a:r>
          </a:p>
          <a:p>
            <a:pPr marL="3600450" lvl="7" indent="-457200">
              <a:lnSpc>
                <a:spcPct val="150000"/>
              </a:lnSpc>
              <a:buClr>
                <a:schemeClr val="bg1"/>
              </a:buClr>
              <a:buFont typeface="+mj-lt"/>
              <a:buAutoNum type="arabicPeriod"/>
            </a:pPr>
            <a:r>
              <a:rPr lang="en-IN" sz="2000" b="1" dirty="0" smtClean="0">
                <a:solidFill>
                  <a:schemeClr val="bg1"/>
                </a:solidFill>
                <a:latin typeface="Candara" pitchFamily="34" charset="0"/>
              </a:rPr>
              <a:t>References</a:t>
            </a:r>
          </a:p>
        </p:txBody>
      </p:sp>
      <p:sp>
        <p:nvSpPr>
          <p:cNvPr id="5" name="Slide Number Placeholder 4"/>
          <p:cNvSpPr>
            <a:spLocks noGrp="1"/>
          </p:cNvSpPr>
          <p:nvPr>
            <p:ph type="sldNum" sz="quarter" idx="12"/>
          </p:nvPr>
        </p:nvSpPr>
        <p:spPr/>
        <p:txBody>
          <a:bodyPr/>
          <a:lstStyle/>
          <a:p>
            <a:fld id="{AA5046D5-EA0A-FE48-8046-000EB2165812}" type="slidenum">
              <a:rPr lang="en-US" smtClean="0"/>
              <a:pPr/>
              <a:t>2</a:t>
            </a:fld>
            <a:endParaRPr lang="en-US"/>
          </a:p>
        </p:txBody>
      </p:sp>
      <p:sp>
        <p:nvSpPr>
          <p:cNvPr id="6" name="TextBox 5"/>
          <p:cNvSpPr txBox="1"/>
          <p:nvPr/>
        </p:nvSpPr>
        <p:spPr>
          <a:xfrm>
            <a:off x="773722" y="993532"/>
            <a:ext cx="2426678" cy="646331"/>
          </a:xfrm>
          <a:prstGeom prst="rect">
            <a:avLst/>
          </a:prstGeom>
          <a:noFill/>
        </p:spPr>
        <p:txBody>
          <a:bodyPr wrap="square" rtlCol="0">
            <a:spAutoFit/>
          </a:bodyPr>
          <a:lstStyle/>
          <a:p>
            <a:r>
              <a:rPr lang="en-US" sz="3600" b="1" dirty="0" smtClean="0">
                <a:solidFill>
                  <a:schemeClr val="bg1"/>
                </a:solidFill>
                <a:latin typeface="Candara" pitchFamily="34" charset="0"/>
              </a:rPr>
              <a:t>Contents</a:t>
            </a:r>
          </a:p>
        </p:txBody>
      </p:sp>
      <p:pic>
        <p:nvPicPr>
          <p:cNvPr id="7" name="Picture 6" descr="AAV_contents2.jpg"/>
          <p:cNvPicPr>
            <a:picLocks noChangeAspect="1"/>
          </p:cNvPicPr>
          <p:nvPr/>
        </p:nvPicPr>
        <p:blipFill>
          <a:blip r:embed="rId2"/>
          <a:stretch>
            <a:fillRect/>
          </a:stretch>
        </p:blipFill>
        <p:spPr>
          <a:xfrm>
            <a:off x="7162800" y="0"/>
            <a:ext cx="50292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duotone>
              <a:schemeClr val="accent2">
                <a:shade val="45000"/>
                <a:satMod val="135000"/>
              </a:schemeClr>
              <a:prstClr val="white"/>
            </a:duotone>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5" y="0"/>
            <a:ext cx="10131425" cy="863029"/>
          </a:xfrm>
        </p:spPr>
        <p:txBody>
          <a:bodyPr/>
          <a:lstStyle/>
          <a:p>
            <a:r>
              <a:rPr lang="en-IN" dirty="0">
                <a:latin typeface="Georgia" pitchFamily="18" charset="0"/>
                <a:cs typeface="Times New Roman" panose="02020603050405020304" pitchFamily="18" charset="0"/>
                <a:sym typeface="+mn-ea"/>
              </a:rPr>
              <a:t>                            </a:t>
            </a:r>
            <a:r>
              <a:rPr lang="en-IN" dirty="0">
                <a:solidFill>
                  <a:schemeClr val="bg1"/>
                </a:solidFill>
                <a:latin typeface="Georgia" pitchFamily="18" charset="0"/>
                <a:cs typeface="Times New Roman" panose="02020603050405020304" pitchFamily="18" charset="0"/>
                <a:sym typeface="+mn-ea"/>
              </a:rPr>
              <a:t>INTRODUCTION</a:t>
            </a:r>
            <a:endParaRPr lang="en-US" dirty="0">
              <a:solidFill>
                <a:schemeClr val="bg1"/>
              </a:solidFill>
              <a:latin typeface="Georgia" pitchFamily="18" charset="0"/>
            </a:endParaRPr>
          </a:p>
        </p:txBody>
      </p:sp>
      <p:sp>
        <p:nvSpPr>
          <p:cNvPr id="13" name="Slide Number Placeholder 12"/>
          <p:cNvSpPr>
            <a:spLocks noGrp="1"/>
          </p:cNvSpPr>
          <p:nvPr>
            <p:ph type="sldNum" sz="quarter" idx="12"/>
          </p:nvPr>
        </p:nvSpPr>
        <p:spPr/>
        <p:txBody>
          <a:bodyPr/>
          <a:lstStyle/>
          <a:p>
            <a:fld id="{AA5046D5-EA0A-FE48-8046-000EB2165812}" type="slidenum">
              <a:rPr lang="en-US" smtClean="0"/>
              <a:pPr/>
              <a:t>3</a:t>
            </a:fld>
            <a:endParaRPr lang="en-US"/>
          </a:p>
        </p:txBody>
      </p:sp>
      <p:sp>
        <p:nvSpPr>
          <p:cNvPr id="6" name="Content Placeholder 5"/>
          <p:cNvSpPr>
            <a:spLocks noGrp="1"/>
          </p:cNvSpPr>
          <p:nvPr>
            <p:ph idx="1"/>
          </p:nvPr>
        </p:nvSpPr>
        <p:spPr>
          <a:xfrm>
            <a:off x="633051" y="937523"/>
            <a:ext cx="11025549" cy="5348975"/>
          </a:xfrm>
        </p:spPr>
        <p:txBody>
          <a:bodyPr>
            <a:noAutofit/>
          </a:bodyPr>
          <a:lstStyle/>
          <a:p>
            <a:pPr algn="just">
              <a:buClr>
                <a:schemeClr val="bg1"/>
              </a:buClr>
              <a:buFont typeface="Wingdings" pitchFamily="2" charset="2"/>
              <a:buChar char="q"/>
            </a:pPr>
            <a:r>
              <a:rPr lang="en-US" sz="2000" b="1" dirty="0" smtClean="0">
                <a:solidFill>
                  <a:schemeClr val="bg1"/>
                </a:solidFill>
                <a:latin typeface="Times New Roman" pitchFamily="18" charset="0"/>
                <a:cs typeface="Times New Roman" pitchFamily="18" charset="0"/>
              </a:rPr>
              <a:t>AAVs (drones) are increasingly used across industries and research due to their flexibility and capabilities.</a:t>
            </a:r>
          </a:p>
          <a:p>
            <a:pPr algn="just">
              <a:buClr>
                <a:schemeClr val="bg1"/>
              </a:buClr>
              <a:buFont typeface="Wingdings" pitchFamily="2" charset="2"/>
              <a:buChar char="q"/>
            </a:pPr>
            <a:r>
              <a:rPr lang="en-US" sz="2000" b="1" dirty="0" smtClean="0">
                <a:solidFill>
                  <a:schemeClr val="bg1"/>
                </a:solidFill>
                <a:latin typeface="Times New Roman" pitchFamily="18" charset="0"/>
                <a:cs typeface="Times New Roman" pitchFamily="18" charset="0"/>
              </a:rPr>
              <a:t>Autonomous aerial </a:t>
            </a:r>
            <a:r>
              <a:rPr lang="en-US" sz="2000" b="1" smtClean="0">
                <a:solidFill>
                  <a:schemeClr val="bg1"/>
                </a:solidFill>
                <a:latin typeface="Times New Roman" pitchFamily="18" charset="0"/>
                <a:cs typeface="Times New Roman" pitchFamily="18" charset="0"/>
              </a:rPr>
              <a:t>vehicles </a:t>
            </a:r>
            <a:r>
              <a:rPr lang="en-US" sz="2000" b="1" smtClean="0">
                <a:solidFill>
                  <a:schemeClr val="bg1"/>
                </a:solidFill>
                <a:latin typeface="Times New Roman" pitchFamily="18" charset="0"/>
                <a:cs typeface="Times New Roman" pitchFamily="18" charset="0"/>
              </a:rPr>
              <a:t>(AAVs</a:t>
            </a:r>
            <a:r>
              <a:rPr lang="en-US" sz="2000" b="1" dirty="0" smtClean="0">
                <a:solidFill>
                  <a:schemeClr val="bg1"/>
                </a:solidFill>
                <a:latin typeface="Times New Roman" pitchFamily="18" charset="0"/>
                <a:cs typeface="Times New Roman" pitchFamily="18" charset="0"/>
              </a:rPr>
              <a:t>) have great potential for many applications, such as delivery or surveillance.</a:t>
            </a:r>
          </a:p>
          <a:p>
            <a:pPr algn="just">
              <a:buClr>
                <a:schemeClr val="bg1"/>
              </a:buClr>
              <a:buFont typeface="Wingdings" pitchFamily="2" charset="2"/>
              <a:buChar char="q"/>
            </a:pPr>
            <a:r>
              <a:rPr lang="en-US" sz="2000" b="1" dirty="0" smtClean="0">
                <a:solidFill>
                  <a:schemeClr val="bg1"/>
                </a:solidFill>
                <a:latin typeface="Times New Roman" pitchFamily="18" charset="0"/>
                <a:cs typeface="Times New Roman" pitchFamily="18" charset="0"/>
              </a:rPr>
              <a:t>To be fully autonomous, UAVs need fast, reliable communication for decision-making.</a:t>
            </a:r>
          </a:p>
          <a:p>
            <a:pPr algn="just">
              <a:buClr>
                <a:schemeClr val="bg1"/>
              </a:buClr>
              <a:buFont typeface="Wingdings" pitchFamily="2" charset="2"/>
              <a:buChar char="q"/>
            </a:pPr>
            <a:r>
              <a:rPr lang="en-US" sz="2000" b="1" dirty="0" smtClean="0">
                <a:solidFill>
                  <a:schemeClr val="bg1"/>
                </a:solidFill>
                <a:latin typeface="Times New Roman" pitchFamily="18" charset="0"/>
                <a:cs typeface="Times New Roman" pitchFamily="18" charset="0"/>
              </a:rPr>
              <a:t>5G networks offer low latency and high data speeds, perfect for UAV control.</a:t>
            </a:r>
          </a:p>
          <a:p>
            <a:pPr algn="just">
              <a:buClr>
                <a:schemeClr val="bg1"/>
              </a:buClr>
              <a:buFont typeface="Wingdings" pitchFamily="2" charset="2"/>
              <a:buChar char="q"/>
            </a:pPr>
            <a:r>
              <a:rPr lang="en-US" sz="2000" b="1" dirty="0" smtClean="0">
                <a:solidFill>
                  <a:schemeClr val="bg1"/>
                </a:solidFill>
                <a:latin typeface="Times New Roman" pitchFamily="18" charset="0"/>
                <a:cs typeface="Times New Roman" pitchFamily="18" charset="0"/>
              </a:rPr>
              <a:t>Edge computing brings processing power closer to UAVs, reducing delays and improving responsiveness.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 y="2"/>
            <a:ext cx="12192000" cy="515034"/>
          </a:xfrm>
          <a:prstGeom prst="rect">
            <a:avLst/>
          </a:prstGeom>
          <a:noFill/>
          <a:ln>
            <a:solidFill>
              <a:schemeClr val="accent6">
                <a:lumMod val="20000"/>
                <a:lumOff val="80000"/>
              </a:schemeClr>
            </a:solidFill>
          </a:ln>
        </p:spPr>
        <p:txBody>
          <a:bodyPr vert="horz" lIns="108850" tIns="54425" rIns="108850" bIns="54425"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900" b="1" dirty="0">
                <a:solidFill>
                  <a:schemeClr val="bg1"/>
                </a:solidFill>
                <a:latin typeface="Times New Roman" panose="02020603050405020304" pitchFamily="18" charset="0"/>
                <a:cs typeface="Times New Roman" panose="02020603050405020304" pitchFamily="18" charset="0"/>
              </a:rPr>
              <a:t>LITERATURE SURVEY</a:t>
            </a:r>
          </a:p>
        </p:txBody>
      </p:sp>
      <p:graphicFrame>
        <p:nvGraphicFramePr>
          <p:cNvPr id="9" name="Table 8">
            <a:extLst>
              <a:ext uri="{FF2B5EF4-FFF2-40B4-BE49-F238E27FC236}">
                <a16:creationId xmlns:a16="http://schemas.microsoft.com/office/drawing/2014/main" xmlns="" id="{3B48D8D9-8CEF-43E7-8790-363104273AE4}"/>
              </a:ext>
            </a:extLst>
          </p:cNvPr>
          <p:cNvGraphicFramePr>
            <a:graphicFrameLocks noGrp="1"/>
          </p:cNvGraphicFramePr>
          <p:nvPr>
            <p:extLst>
              <p:ext uri="{D42A27DB-BD31-4B8C-83A1-F6EECF244321}">
                <p14:modId xmlns:p14="http://schemas.microsoft.com/office/powerpoint/2010/main" xmlns="" val="2708679809"/>
              </p:ext>
            </p:extLst>
          </p:nvPr>
        </p:nvGraphicFramePr>
        <p:xfrm>
          <a:off x="573711" y="714786"/>
          <a:ext cx="11044577" cy="5228285"/>
        </p:xfrm>
        <a:graphic>
          <a:graphicData uri="http://schemas.openxmlformats.org/drawingml/2006/table">
            <a:tbl>
              <a:tblPr firstRow="1" bandRow="1">
                <a:tableStyleId>{775DCB02-9BB8-47FD-8907-85C794F793BA}</a:tableStyleId>
              </a:tblPr>
              <a:tblGrid>
                <a:gridCol w="1397617">
                  <a:extLst>
                    <a:ext uri="{9D8B030D-6E8A-4147-A177-3AD203B41FA5}">
                      <a16:colId xmlns:a16="http://schemas.microsoft.com/office/drawing/2014/main" xmlns="" val="20000"/>
                    </a:ext>
                  </a:extLst>
                </a:gridCol>
                <a:gridCol w="2516599">
                  <a:extLst>
                    <a:ext uri="{9D8B030D-6E8A-4147-A177-3AD203B41FA5}">
                      <a16:colId xmlns:a16="http://schemas.microsoft.com/office/drawing/2014/main" xmlns="" val="20001"/>
                    </a:ext>
                  </a:extLst>
                </a:gridCol>
                <a:gridCol w="1411992">
                  <a:extLst>
                    <a:ext uri="{9D8B030D-6E8A-4147-A177-3AD203B41FA5}">
                      <a16:colId xmlns:a16="http://schemas.microsoft.com/office/drawing/2014/main" xmlns="" val="20002"/>
                    </a:ext>
                  </a:extLst>
                </a:gridCol>
                <a:gridCol w="1943472">
                  <a:extLst>
                    <a:ext uri="{9D8B030D-6E8A-4147-A177-3AD203B41FA5}">
                      <a16:colId xmlns:a16="http://schemas.microsoft.com/office/drawing/2014/main" xmlns="" val="20003"/>
                    </a:ext>
                  </a:extLst>
                </a:gridCol>
                <a:gridCol w="3774897">
                  <a:extLst>
                    <a:ext uri="{9D8B030D-6E8A-4147-A177-3AD203B41FA5}">
                      <a16:colId xmlns:a16="http://schemas.microsoft.com/office/drawing/2014/main" xmlns="" val="20004"/>
                    </a:ext>
                  </a:extLst>
                </a:gridCol>
              </a:tblGrid>
              <a:tr h="612545">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SL.NO</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Title of the paper </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Year</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Author</a:t>
                      </a:r>
                    </a:p>
                  </a:txBody>
                  <a:tcPr marL="91452" marR="91452" marT="45709" marB="45709"/>
                </a:tc>
                <a:tc>
                  <a:txBody>
                    <a:bodyPr/>
                    <a:lstStyle/>
                    <a:p>
                      <a:pPr algn="ctr"/>
                      <a:r>
                        <a:rPr lang="en-US" sz="1600" b="1" kern="1200" cap="none" dirty="0" smtClean="0">
                          <a:solidFill>
                            <a:schemeClr val="bg1"/>
                          </a:solidFill>
                          <a:effectLst/>
                          <a:latin typeface="Segoe UI Variable Text" pitchFamily="2" charset="0"/>
                          <a:ea typeface="+mn-ea"/>
                          <a:cs typeface="Times New Roman" pitchFamily="18" charset="0"/>
                        </a:rPr>
                        <a:t>Learning Outcome</a:t>
                      </a:r>
                      <a:endParaRPr lang="en-US" sz="1600" b="1" kern="1200" cap="none" dirty="0">
                        <a:solidFill>
                          <a:schemeClr val="bg1"/>
                        </a:solidFill>
                        <a:effectLst/>
                        <a:latin typeface="Segoe UI Variable Text" pitchFamily="2" charset="0"/>
                        <a:ea typeface="+mn-ea"/>
                        <a:cs typeface="Times New Roman" pitchFamily="18" charset="0"/>
                      </a:endParaRPr>
                    </a:p>
                  </a:txBody>
                  <a:tcPr marL="91452" marR="91452" marT="45709" marB="45709"/>
                </a:tc>
                <a:extLst>
                  <a:ext uri="{0D108BD9-81ED-4DB2-BD59-A6C34878D82A}">
                    <a16:rowId xmlns:a16="http://schemas.microsoft.com/office/drawing/2014/main" xmlns="" val="10000"/>
                  </a:ext>
                </a:extLst>
              </a:tr>
              <a:tr h="2330269">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1.</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cap="none" dirty="0" smtClean="0">
                          <a:solidFill>
                            <a:schemeClr val="bg1"/>
                          </a:solidFill>
                          <a:effectLst/>
                          <a:latin typeface="Segoe UI Variable Text" pitchFamily="2" charset="0"/>
                          <a:ea typeface="+mn-ea"/>
                          <a:cs typeface="Times New Roman" pitchFamily="18" charset="0"/>
                        </a:rPr>
                        <a:t>A  survey on vision-based UAV navigation</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2022</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Y. Lu, X. Zhucun, G.-S. Xia, and L. Zhang</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This paper explains how sensors visual data is used for navigation tasks such as obstacle avoidance and also explains path planning. </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extLst>
                  <a:ext uri="{0D108BD9-81ED-4DB2-BD59-A6C34878D82A}">
                    <a16:rowId xmlns:a16="http://schemas.microsoft.com/office/drawing/2014/main" xmlns="" val="10001"/>
                  </a:ext>
                </a:extLst>
              </a:tr>
              <a:tr h="2285471">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2.</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cap="none" dirty="0" smtClean="0">
                          <a:solidFill>
                            <a:schemeClr val="bg1"/>
                          </a:solidFill>
                          <a:effectLst/>
                          <a:latin typeface="Segoe UI Variable Text" pitchFamily="2" charset="0"/>
                          <a:ea typeface="+mn-ea"/>
                          <a:cs typeface="Times New Roman" pitchFamily="18" charset="0"/>
                        </a:rPr>
                        <a:t>Artificial intelligence for wireless caching</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2021</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M. </a:t>
                      </a:r>
                      <a:r>
                        <a:rPr lang="en-US" sz="1800" b="1" kern="1200" cap="none" dirty="0" err="1" smtClean="0">
                          <a:solidFill>
                            <a:schemeClr val="bg1"/>
                          </a:solidFill>
                          <a:effectLst/>
                          <a:latin typeface="Segoe UI Variable Text" pitchFamily="2" charset="0"/>
                          <a:ea typeface="+mn-ea"/>
                          <a:cs typeface="Times New Roman" pitchFamily="18" charset="0"/>
                        </a:rPr>
                        <a:t>Sheraz</a:t>
                      </a:r>
                      <a:r>
                        <a:rPr lang="en-US" sz="1800" b="1" kern="1200" cap="none" dirty="0" smtClean="0">
                          <a:solidFill>
                            <a:schemeClr val="bg1"/>
                          </a:solidFill>
                          <a:effectLst/>
                          <a:latin typeface="Segoe UI Variable Text" pitchFamily="2" charset="0"/>
                          <a:ea typeface="+mn-ea"/>
                          <a:cs typeface="Times New Roman" pitchFamily="18" charset="0"/>
                        </a:rPr>
                        <a:t>, M. Ahmed</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This paper focus on understanding the role of AI in enhancing the efficiency and effectiveness of caching mechanisms in wireless communication environments.</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1725335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 y="2"/>
            <a:ext cx="12192000" cy="515034"/>
          </a:xfrm>
          <a:prstGeom prst="rect">
            <a:avLst/>
          </a:prstGeom>
          <a:noFill/>
          <a:ln>
            <a:solidFill>
              <a:schemeClr val="accent6">
                <a:lumMod val="20000"/>
                <a:lumOff val="80000"/>
              </a:schemeClr>
            </a:solidFill>
          </a:ln>
        </p:spPr>
        <p:txBody>
          <a:bodyPr vert="horz" lIns="108850" tIns="54425" rIns="108850" bIns="54425"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900" b="1" dirty="0">
                <a:solidFill>
                  <a:schemeClr val="bg1"/>
                </a:solidFill>
                <a:latin typeface="Times New Roman" panose="02020603050405020304" pitchFamily="18" charset="0"/>
                <a:cs typeface="Times New Roman" panose="02020603050405020304" pitchFamily="18" charset="0"/>
              </a:rPr>
              <a:t>LITERATURE SURVEY</a:t>
            </a:r>
          </a:p>
        </p:txBody>
      </p:sp>
      <p:graphicFrame>
        <p:nvGraphicFramePr>
          <p:cNvPr id="9" name="Table 8">
            <a:extLst>
              <a:ext uri="{FF2B5EF4-FFF2-40B4-BE49-F238E27FC236}">
                <a16:creationId xmlns:a16="http://schemas.microsoft.com/office/drawing/2014/main" xmlns="" id="{3B48D8D9-8CEF-43E7-8790-363104273AE4}"/>
              </a:ext>
            </a:extLst>
          </p:cNvPr>
          <p:cNvGraphicFramePr>
            <a:graphicFrameLocks noGrp="1"/>
          </p:cNvGraphicFramePr>
          <p:nvPr>
            <p:extLst>
              <p:ext uri="{D42A27DB-BD31-4B8C-83A1-F6EECF244321}">
                <p14:modId xmlns:p14="http://schemas.microsoft.com/office/powerpoint/2010/main" xmlns="" val="2708679809"/>
              </p:ext>
            </p:extLst>
          </p:nvPr>
        </p:nvGraphicFramePr>
        <p:xfrm>
          <a:off x="573711" y="714786"/>
          <a:ext cx="11044577" cy="5549162"/>
        </p:xfrm>
        <a:graphic>
          <a:graphicData uri="http://schemas.openxmlformats.org/drawingml/2006/table">
            <a:tbl>
              <a:tblPr firstRow="1" bandRow="1">
                <a:tableStyleId>{775DCB02-9BB8-47FD-8907-85C794F793BA}</a:tableStyleId>
              </a:tblPr>
              <a:tblGrid>
                <a:gridCol w="1397617">
                  <a:extLst>
                    <a:ext uri="{9D8B030D-6E8A-4147-A177-3AD203B41FA5}">
                      <a16:colId xmlns:a16="http://schemas.microsoft.com/office/drawing/2014/main" xmlns="" val="20000"/>
                    </a:ext>
                  </a:extLst>
                </a:gridCol>
                <a:gridCol w="2516599">
                  <a:extLst>
                    <a:ext uri="{9D8B030D-6E8A-4147-A177-3AD203B41FA5}">
                      <a16:colId xmlns:a16="http://schemas.microsoft.com/office/drawing/2014/main" xmlns="" val="20001"/>
                    </a:ext>
                  </a:extLst>
                </a:gridCol>
                <a:gridCol w="1411992">
                  <a:extLst>
                    <a:ext uri="{9D8B030D-6E8A-4147-A177-3AD203B41FA5}">
                      <a16:colId xmlns:a16="http://schemas.microsoft.com/office/drawing/2014/main" xmlns="" val="20002"/>
                    </a:ext>
                  </a:extLst>
                </a:gridCol>
                <a:gridCol w="1943472">
                  <a:extLst>
                    <a:ext uri="{9D8B030D-6E8A-4147-A177-3AD203B41FA5}">
                      <a16:colId xmlns:a16="http://schemas.microsoft.com/office/drawing/2014/main" xmlns="" val="20003"/>
                    </a:ext>
                  </a:extLst>
                </a:gridCol>
                <a:gridCol w="3774897">
                  <a:extLst>
                    <a:ext uri="{9D8B030D-6E8A-4147-A177-3AD203B41FA5}">
                      <a16:colId xmlns:a16="http://schemas.microsoft.com/office/drawing/2014/main" xmlns="" val="20004"/>
                    </a:ext>
                  </a:extLst>
                </a:gridCol>
              </a:tblGrid>
              <a:tr h="612545">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SL.NO</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Title of the paper </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Year</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Author</a:t>
                      </a:r>
                    </a:p>
                  </a:txBody>
                  <a:tcPr marL="91452" marR="91452" marT="45709" marB="45709"/>
                </a:tc>
                <a:tc>
                  <a:txBody>
                    <a:bodyPr/>
                    <a:lstStyle/>
                    <a:p>
                      <a:pPr algn="ctr"/>
                      <a:r>
                        <a:rPr lang="en-US" sz="1600" b="1" kern="1200" cap="none" dirty="0">
                          <a:solidFill>
                            <a:schemeClr val="bg1"/>
                          </a:solidFill>
                          <a:effectLst/>
                          <a:latin typeface="Segoe UI Variable Text" pitchFamily="2" charset="0"/>
                          <a:ea typeface="+mn-ea"/>
                          <a:cs typeface="Times New Roman" pitchFamily="18" charset="0"/>
                        </a:rPr>
                        <a:t>Description</a:t>
                      </a:r>
                    </a:p>
                  </a:txBody>
                  <a:tcPr marL="91452" marR="91452" marT="45709" marB="45709"/>
                </a:tc>
                <a:extLst>
                  <a:ext uri="{0D108BD9-81ED-4DB2-BD59-A6C34878D82A}">
                    <a16:rowId xmlns:a16="http://schemas.microsoft.com/office/drawing/2014/main" xmlns="" val="10000"/>
                  </a:ext>
                </a:extLst>
              </a:tr>
              <a:tr h="2651146">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3.</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cap="none" dirty="0" smtClean="0">
                          <a:solidFill>
                            <a:schemeClr val="bg1"/>
                          </a:solidFill>
                          <a:effectLst/>
                          <a:latin typeface="Segoe UI Variable Text" pitchFamily="2" charset="0"/>
                          <a:ea typeface="+mn-ea"/>
                          <a:cs typeface="Times New Roman" pitchFamily="18" charset="0"/>
                        </a:rPr>
                        <a:t>PACED-5G: predictive autonomous control using edge for drones over 5G</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2023</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err="1" smtClean="0">
                          <a:solidFill>
                            <a:schemeClr val="bg1"/>
                          </a:solidFill>
                          <a:effectLst/>
                          <a:latin typeface="Segoe UI Variable Text" pitchFamily="2" charset="0"/>
                          <a:ea typeface="+mn-ea"/>
                          <a:cs typeface="Times New Roman" pitchFamily="18" charset="0"/>
                        </a:rPr>
                        <a:t>Anirudh</a:t>
                      </a:r>
                      <a:r>
                        <a:rPr lang="en-US" sz="1800" b="1" kern="1200" cap="none" dirty="0" smtClean="0">
                          <a:solidFill>
                            <a:schemeClr val="bg1"/>
                          </a:solidFill>
                          <a:effectLst/>
                          <a:latin typeface="Segoe UI Variable Text" pitchFamily="2" charset="0"/>
                          <a:ea typeface="+mn-ea"/>
                          <a:cs typeface="Times New Roman" pitchFamily="18" charset="0"/>
                        </a:rPr>
                        <a:t> </a:t>
                      </a:r>
                      <a:r>
                        <a:rPr lang="en-US" sz="1800" b="1" kern="1200" cap="none" dirty="0" err="1" smtClean="0">
                          <a:solidFill>
                            <a:schemeClr val="bg1"/>
                          </a:solidFill>
                          <a:effectLst/>
                          <a:latin typeface="Segoe UI Variable Text" pitchFamily="2" charset="0"/>
                          <a:ea typeface="+mn-ea"/>
                          <a:cs typeface="Times New Roman" pitchFamily="18" charset="0"/>
                        </a:rPr>
                        <a:t>paranjothi</a:t>
                      </a:r>
                      <a:r>
                        <a:rPr lang="en-US" sz="1800" b="1" kern="1200" cap="none" dirty="0" smtClean="0">
                          <a:solidFill>
                            <a:schemeClr val="bg1"/>
                          </a:solidFill>
                          <a:effectLst/>
                          <a:latin typeface="Segoe UI Variable Text" pitchFamily="2" charset="0"/>
                          <a:ea typeface="+mn-ea"/>
                          <a:cs typeface="Times New Roman" pitchFamily="18" charset="0"/>
                        </a:rPr>
                        <a:t>, </a:t>
                      </a:r>
                      <a:r>
                        <a:rPr lang="en-US" sz="1800" b="1" kern="1200" cap="none" dirty="0" err="1" smtClean="0">
                          <a:solidFill>
                            <a:schemeClr val="bg1"/>
                          </a:solidFill>
                          <a:effectLst/>
                          <a:latin typeface="Segoe UI Variable Text" pitchFamily="2" charset="0"/>
                          <a:ea typeface="+mn-ea"/>
                          <a:cs typeface="Times New Roman" pitchFamily="18" charset="0"/>
                        </a:rPr>
                        <a:t>mohammed</a:t>
                      </a:r>
                      <a:r>
                        <a:rPr lang="en-US" sz="1800" b="1" kern="1200" cap="none" dirty="0" smtClean="0">
                          <a:solidFill>
                            <a:schemeClr val="bg1"/>
                          </a:solidFill>
                          <a:effectLst/>
                          <a:latin typeface="Segoe UI Variable Text" pitchFamily="2" charset="0"/>
                          <a:ea typeface="+mn-ea"/>
                          <a:cs typeface="Times New Roman" pitchFamily="18" charset="0"/>
                        </a:rPr>
                        <a:t> </a:t>
                      </a:r>
                      <a:r>
                        <a:rPr lang="en-US" sz="1800" b="1" kern="1200" cap="none" dirty="0" err="1" smtClean="0">
                          <a:solidFill>
                            <a:schemeClr val="bg1"/>
                          </a:solidFill>
                          <a:effectLst/>
                          <a:latin typeface="Segoe UI Variable Text" pitchFamily="2" charset="0"/>
                          <a:ea typeface="+mn-ea"/>
                          <a:cs typeface="Times New Roman" pitchFamily="18" charset="0"/>
                        </a:rPr>
                        <a:t>shaquib</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This paper focuses on edge architecture and UAV modeling for enhancing the modeling and reducing latency .</a:t>
                      </a:r>
                    </a:p>
                  </a:txBody>
                  <a:tcPr marL="91452" marR="91452" marT="45709" marB="45709">
                    <a:solidFill>
                      <a:schemeClr val="accent2">
                        <a:lumMod val="40000"/>
                        <a:lumOff val="60000"/>
                      </a:schemeClr>
                    </a:solidFill>
                  </a:tcPr>
                </a:tc>
                <a:extLst>
                  <a:ext uri="{0D108BD9-81ED-4DB2-BD59-A6C34878D82A}">
                    <a16:rowId xmlns:a16="http://schemas.microsoft.com/office/drawing/2014/main" xmlns="" val="10001"/>
                  </a:ext>
                </a:extLst>
              </a:tr>
              <a:tr h="2285471">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4.</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cap="none" dirty="0" smtClean="0">
                          <a:solidFill>
                            <a:schemeClr val="bg1"/>
                          </a:solidFill>
                          <a:effectLst/>
                          <a:latin typeface="Segoe UI Variable Text" pitchFamily="2" charset="0"/>
                          <a:ea typeface="+mn-ea"/>
                          <a:cs typeface="Times New Roman" pitchFamily="18" charset="0"/>
                        </a:rPr>
                        <a:t>Communication-aware control of large data transmissions via centralized cognition and 5G networks</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2020</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Mohammed </a:t>
                      </a:r>
                      <a:r>
                        <a:rPr lang="en-US" sz="1800" b="1" kern="1200" cap="none" dirty="0" err="1" smtClean="0">
                          <a:solidFill>
                            <a:schemeClr val="bg1"/>
                          </a:solidFill>
                          <a:effectLst/>
                          <a:latin typeface="Segoe UI Variable Text" pitchFamily="2" charset="0"/>
                          <a:ea typeface="+mn-ea"/>
                          <a:cs typeface="Times New Roman" pitchFamily="18" charset="0"/>
                        </a:rPr>
                        <a:t>shaquib</a:t>
                      </a:r>
                      <a:r>
                        <a:rPr lang="en-US" sz="1800" b="1" kern="1200" cap="none" dirty="0" smtClean="0">
                          <a:solidFill>
                            <a:schemeClr val="bg1"/>
                          </a:solidFill>
                          <a:effectLst/>
                          <a:latin typeface="Segoe UI Variable Text" pitchFamily="2" charset="0"/>
                          <a:ea typeface="+mn-ea"/>
                          <a:cs typeface="Times New Roman" pitchFamily="18" charset="0"/>
                        </a:rPr>
                        <a:t>, </a:t>
                      </a:r>
                      <a:r>
                        <a:rPr lang="en-US" sz="1800" b="1" kern="1200" cap="none" dirty="0" err="1" smtClean="0">
                          <a:solidFill>
                            <a:schemeClr val="bg1"/>
                          </a:solidFill>
                          <a:effectLst/>
                          <a:latin typeface="Segoe UI Variable Text" pitchFamily="2" charset="0"/>
                          <a:ea typeface="+mn-ea"/>
                          <a:cs typeface="Times New Roman" pitchFamily="18" charset="0"/>
                        </a:rPr>
                        <a:t>ioannis</a:t>
                      </a:r>
                      <a:r>
                        <a:rPr lang="en-US" sz="1800" b="1" kern="1200" cap="none" dirty="0" smtClean="0">
                          <a:solidFill>
                            <a:schemeClr val="bg1"/>
                          </a:solidFill>
                          <a:effectLst/>
                          <a:latin typeface="Segoe UI Variable Text" pitchFamily="2" charset="0"/>
                          <a:ea typeface="+mn-ea"/>
                          <a:cs typeface="Times New Roman" pitchFamily="18" charset="0"/>
                        </a:rPr>
                        <a:t> </a:t>
                      </a:r>
                      <a:r>
                        <a:rPr lang="en-US" sz="1800" b="1" kern="1200" cap="none" dirty="0" err="1" smtClean="0">
                          <a:solidFill>
                            <a:schemeClr val="bg1"/>
                          </a:solidFill>
                          <a:effectLst/>
                          <a:latin typeface="Segoe UI Variable Text" pitchFamily="2" charset="0"/>
                          <a:ea typeface="+mn-ea"/>
                          <a:cs typeface="Times New Roman" pitchFamily="18" charset="0"/>
                        </a:rPr>
                        <a:t>krikidis</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tc>
                  <a:txBody>
                    <a:bodyPr/>
                    <a:lstStyle/>
                    <a:p>
                      <a:r>
                        <a:rPr lang="en-US" sz="1800" b="1" kern="1200" cap="none" dirty="0" smtClean="0">
                          <a:solidFill>
                            <a:schemeClr val="bg1"/>
                          </a:solidFill>
                          <a:effectLst/>
                          <a:latin typeface="Segoe UI Variable Text" pitchFamily="2" charset="0"/>
                          <a:ea typeface="+mn-ea"/>
                          <a:cs typeface="Times New Roman" pitchFamily="18" charset="0"/>
                        </a:rPr>
                        <a:t>This paper focuses on optimizing data transmission processes by AI and  leveraging centralized decision-making.</a:t>
                      </a:r>
                      <a:endParaRPr lang="en-US" sz="1800" b="1" kern="1200" cap="none" dirty="0">
                        <a:solidFill>
                          <a:schemeClr val="bg1"/>
                        </a:solidFill>
                        <a:effectLst/>
                        <a:latin typeface="Segoe UI Variable Text" pitchFamily="2" charset="0"/>
                        <a:ea typeface="+mn-ea"/>
                        <a:cs typeface="Times New Roman" pitchFamily="18" charset="0"/>
                      </a:endParaRPr>
                    </a:p>
                  </a:txBody>
                  <a:tcPr marL="91452" marR="91452" marT="45709" marB="45709">
                    <a:solidFill>
                      <a:schemeClr val="accent2">
                        <a:lumMod val="40000"/>
                        <a:lumOff val="6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172533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5" y="1"/>
            <a:ext cx="10131425" cy="770563"/>
          </a:xfrm>
        </p:spPr>
        <p:txBody>
          <a:bodyPr/>
          <a:lstStyle/>
          <a:p>
            <a:pPr algn="ctr"/>
            <a:r>
              <a:rPr lang="en-US" dirty="0" smtClean="0">
                <a:solidFill>
                  <a:schemeClr val="bg1"/>
                </a:solidFill>
                <a:latin typeface="Georgia" pitchFamily="18" charset="0"/>
                <a:cs typeface="Times New Roman" pitchFamily="18" charset="0"/>
              </a:rPr>
              <a:t>ARCHITECTURE</a:t>
            </a:r>
            <a:endParaRPr lang="en-US" dirty="0">
              <a:solidFill>
                <a:schemeClr val="bg1"/>
              </a:solidFill>
              <a:latin typeface="Georgia" pitchFamily="18" charset="0"/>
              <a:cs typeface="Times New Roman" pitchFamily="18" charset="0"/>
            </a:endParaRPr>
          </a:p>
        </p:txBody>
      </p:sp>
      <p:pic>
        <p:nvPicPr>
          <p:cNvPr id="7" name="Content Placeholder 6" descr="Archi.png"/>
          <p:cNvPicPr>
            <a:picLocks noGrp="1" noChangeAspect="1"/>
          </p:cNvPicPr>
          <p:nvPr>
            <p:ph idx="1"/>
          </p:nvPr>
        </p:nvPicPr>
        <p:blipFill>
          <a:blip r:embed="rId2"/>
          <a:stretch>
            <a:fillRect/>
          </a:stretch>
        </p:blipFill>
        <p:spPr>
          <a:xfrm>
            <a:off x="1116623" y="870804"/>
            <a:ext cx="9636369" cy="4032279"/>
          </a:xfrm>
        </p:spPr>
      </p:pic>
      <p:sp>
        <p:nvSpPr>
          <p:cNvPr id="5" name="Slide Number Placeholder 4"/>
          <p:cNvSpPr>
            <a:spLocks noGrp="1"/>
          </p:cNvSpPr>
          <p:nvPr>
            <p:ph type="sldNum" sz="quarter" idx="12"/>
          </p:nvPr>
        </p:nvSpPr>
        <p:spPr/>
        <p:txBody>
          <a:bodyPr/>
          <a:lstStyle/>
          <a:p>
            <a:fld id="{AA5046D5-EA0A-FE48-8046-000EB2165812}" type="slidenum">
              <a:rPr lang="en-US" smtClean="0"/>
              <a:pPr/>
              <a:t>6</a:t>
            </a:fld>
            <a:endParaRPr lang="en-US"/>
          </a:p>
        </p:txBody>
      </p:sp>
      <p:sp>
        <p:nvSpPr>
          <p:cNvPr id="9" name="TextBox 8"/>
          <p:cNvSpPr txBox="1"/>
          <p:nvPr/>
        </p:nvSpPr>
        <p:spPr>
          <a:xfrm>
            <a:off x="888022" y="5064370"/>
            <a:ext cx="10506808" cy="1477328"/>
          </a:xfrm>
          <a:prstGeom prst="rect">
            <a:avLst/>
          </a:prstGeom>
          <a:noFill/>
        </p:spPr>
        <p:txBody>
          <a:bodyPr wrap="square" rtlCol="0">
            <a:spAutoFit/>
          </a:bodyPr>
          <a:lstStyle/>
          <a:p>
            <a:pPr algn="just">
              <a:buNone/>
            </a:pPr>
            <a:r>
              <a:rPr lang="en-US" b="1" dirty="0" smtClean="0">
                <a:solidFill>
                  <a:schemeClr val="bg1"/>
                </a:solidFill>
                <a:latin typeface="Segoe UI Variable Text" pitchFamily="2" charset="0"/>
                <a:cs typeface="Times New Roman" pitchFamily="18" charset="0"/>
              </a:rPr>
              <a:t>FIGURE : </a:t>
            </a:r>
            <a:r>
              <a:rPr lang="en-US" dirty="0" smtClean="0">
                <a:solidFill>
                  <a:schemeClr val="bg1"/>
                </a:solidFill>
                <a:latin typeface="Segoe UI Variable Text" pitchFamily="2" charset="0"/>
              </a:rPr>
              <a:t>System architecture for the UAV communication over 5G to the edge server.</a:t>
            </a:r>
          </a:p>
          <a:p>
            <a:pPr marL="342900" indent="-342900" algn="just">
              <a:buAutoNum type="alphaLcPeriod"/>
            </a:pPr>
            <a:r>
              <a:rPr lang="en-US" dirty="0" smtClean="0">
                <a:solidFill>
                  <a:schemeClr val="bg1"/>
                </a:solidFill>
                <a:latin typeface="Segoe UI Variable Text" pitchFamily="2" charset="0"/>
              </a:rPr>
              <a:t>The Local 5G &amp; Edge Cloud is used and the MPC controller is hosted on the edge cloud server.</a:t>
            </a:r>
          </a:p>
          <a:p>
            <a:pPr marL="342900" indent="-342900" algn="just">
              <a:buAutoNum type="alphaLcPeriod"/>
            </a:pPr>
            <a:r>
              <a:rPr lang="en-US" dirty="0" smtClean="0">
                <a:solidFill>
                  <a:schemeClr val="bg1"/>
                </a:solidFill>
                <a:latin typeface="Segoe UI Variable Text" pitchFamily="2" charset="0"/>
              </a:rPr>
              <a:t>The 5G with remote core &amp; Cloud, all the control loop data has to pass through the remote 5G core.</a:t>
            </a:r>
          </a:p>
          <a:p>
            <a:pPr marL="342900" indent="-342900" algn="just">
              <a:buAutoNum type="alphaLcPeriod"/>
            </a:pPr>
            <a:r>
              <a:rPr lang="en-US" dirty="0" smtClean="0">
                <a:solidFill>
                  <a:schemeClr val="bg1"/>
                </a:solidFill>
                <a:latin typeface="Segoe UI Variable Text" pitchFamily="2" charset="0"/>
              </a:rPr>
              <a:t>The Public LTE &amp; Cloud, all the control loop data has to pass through the public LTE core. </a:t>
            </a:r>
            <a:endParaRPr lang="en-US" dirty="0" smtClean="0">
              <a:solidFill>
                <a:schemeClr val="bg1"/>
              </a:solidFill>
              <a:latin typeface="Segoe UI Variable Text" pitchFamily="2"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859" y="0"/>
            <a:ext cx="10131425" cy="801384"/>
          </a:xfrm>
        </p:spPr>
        <p:txBody>
          <a:bodyPr/>
          <a:lstStyle/>
          <a:p>
            <a:pPr algn="ctr"/>
            <a:r>
              <a:rPr lang="en-US" dirty="0" smtClean="0">
                <a:solidFill>
                  <a:schemeClr val="bg1"/>
                </a:solidFill>
                <a:latin typeface="Times New Roman" panose="02020603050405020304" pitchFamily="18" charset="0"/>
                <a:cs typeface="Times New Roman" panose="02020603050405020304" pitchFamily="18" charset="0"/>
              </a:rPr>
              <a:t>METHODOLOGY</a:t>
            </a:r>
            <a:endParaRPr lang="en-US" dirty="0">
              <a:solidFill>
                <a:schemeClr val="bg1"/>
              </a:solidFill>
            </a:endParaRPr>
          </a:p>
        </p:txBody>
      </p:sp>
      <p:pic>
        <p:nvPicPr>
          <p:cNvPr id="7" name="Content Placeholder 6"/>
          <p:cNvPicPr>
            <a:picLocks noGrp="1" noChangeAspect="1"/>
          </p:cNvPicPr>
          <p:nvPr>
            <p:ph idx="1"/>
          </p:nvPr>
        </p:nvPicPr>
        <p:blipFill>
          <a:blip r:embed="rId2"/>
          <a:stretch>
            <a:fillRect/>
          </a:stretch>
        </p:blipFill>
        <p:spPr>
          <a:xfrm>
            <a:off x="236673" y="1166306"/>
            <a:ext cx="4536861" cy="3037623"/>
          </a:xfrm>
        </p:spPr>
      </p:pic>
      <p:sp>
        <p:nvSpPr>
          <p:cNvPr id="8" name="TextBox 7"/>
          <p:cNvSpPr txBox="1"/>
          <p:nvPr/>
        </p:nvSpPr>
        <p:spPr>
          <a:xfrm>
            <a:off x="212113" y="4403993"/>
            <a:ext cx="4570902" cy="646331"/>
          </a:xfrm>
          <a:prstGeom prst="rect">
            <a:avLst/>
          </a:prstGeom>
          <a:noFill/>
        </p:spPr>
        <p:txBody>
          <a:bodyPr wrap="square" rtlCol="0">
            <a:spAutoFit/>
          </a:bodyPr>
          <a:lstStyle/>
          <a:p>
            <a:r>
              <a:rPr lang="en-US" b="1" dirty="0">
                <a:solidFill>
                  <a:schemeClr val="bg1"/>
                </a:solidFill>
                <a:latin typeface="Algerian" pitchFamily="82" charset="0"/>
              </a:rPr>
              <a:t>Fig: </a:t>
            </a:r>
            <a:r>
              <a:rPr lang="en-US" dirty="0" smtClean="0">
                <a:solidFill>
                  <a:schemeClr val="bg1"/>
                </a:solidFill>
              </a:rPr>
              <a:t>Edge server oriented proposed closed      loop control architecture.</a:t>
            </a:r>
            <a:endParaRPr lang="en-US" dirty="0">
              <a:solidFill>
                <a:schemeClr val="bg1"/>
              </a:solidFill>
            </a:endParaRPr>
          </a:p>
        </p:txBody>
      </p:sp>
      <p:sp>
        <p:nvSpPr>
          <p:cNvPr id="10" name="Slide Number Placeholder 9"/>
          <p:cNvSpPr>
            <a:spLocks noGrp="1"/>
          </p:cNvSpPr>
          <p:nvPr>
            <p:ph type="sldNum" sz="quarter" idx="12"/>
          </p:nvPr>
        </p:nvSpPr>
        <p:spPr/>
        <p:txBody>
          <a:bodyPr/>
          <a:lstStyle/>
          <a:p>
            <a:fld id="{AA5046D5-EA0A-FE48-8046-000EB2165812}" type="slidenum">
              <a:rPr lang="en-US" smtClean="0"/>
              <a:pPr/>
              <a:t>7</a:t>
            </a:fld>
            <a:endParaRPr lang="en-US"/>
          </a:p>
        </p:txBody>
      </p:sp>
      <p:sp>
        <p:nvSpPr>
          <p:cNvPr id="6" name="TextBox 5"/>
          <p:cNvSpPr txBox="1"/>
          <p:nvPr/>
        </p:nvSpPr>
        <p:spPr>
          <a:xfrm>
            <a:off x="5004031" y="1204545"/>
            <a:ext cx="6830416" cy="4770537"/>
          </a:xfrm>
          <a:prstGeom prst="rect">
            <a:avLst/>
          </a:prstGeom>
          <a:noFill/>
        </p:spPr>
        <p:txBody>
          <a:bodyPr wrap="square" rtlCol="0">
            <a:spAutoFit/>
          </a:bodyPr>
          <a:lstStyle/>
          <a:p>
            <a:pPr marL="342900" indent="-342900" algn="just">
              <a:buFont typeface="Wingdings" pitchFamily="2" charset="2"/>
              <a:buChar char="q"/>
            </a:pPr>
            <a:r>
              <a:rPr lang="en-US" sz="1600" dirty="0" smtClean="0">
                <a:solidFill>
                  <a:schemeClr val="bg1"/>
                </a:solidFill>
                <a:latin typeface="Segoe UI Variable Text" pitchFamily="2" charset="0"/>
                <a:cs typeface="Times New Roman" pitchFamily="18" charset="0"/>
              </a:rPr>
              <a:t>The block labeled “Motion Caption System” refers to the system that measures the UAV’s position and motion. This system likely includes sensors such as accelerometers, gyroscopes, and GPS. </a:t>
            </a:r>
          </a:p>
          <a:p>
            <a:pPr marL="342900" indent="-342900" algn="just">
              <a:buFont typeface="Wingdings" pitchFamily="2" charset="2"/>
              <a:buChar char="q"/>
            </a:pPr>
            <a:r>
              <a:rPr lang="en-US" sz="1600" dirty="0" smtClean="0">
                <a:solidFill>
                  <a:schemeClr val="bg1"/>
                </a:solidFill>
                <a:latin typeface="Segoe UI Variable Text" pitchFamily="2" charset="0"/>
                <a:cs typeface="Times New Roman" pitchFamily="18" charset="0"/>
              </a:rPr>
              <a:t>The block labeled “</a:t>
            </a:r>
            <a:r>
              <a:rPr lang="en-US" sz="1600" dirty="0" err="1" smtClean="0">
                <a:solidFill>
                  <a:schemeClr val="bg1"/>
                </a:solidFill>
                <a:latin typeface="Segoe UI Variable Text" pitchFamily="2" charset="0"/>
                <a:cs typeface="Times New Roman" pitchFamily="18" charset="0"/>
              </a:rPr>
              <a:t>Xk</a:t>
            </a:r>
            <a:r>
              <a:rPr lang="en-US" sz="1600" dirty="0" smtClean="0">
                <a:solidFill>
                  <a:schemeClr val="bg1"/>
                </a:solidFill>
                <a:latin typeface="Segoe UI Variable Text" pitchFamily="2" charset="0"/>
                <a:cs typeface="Times New Roman" pitchFamily="18" charset="0"/>
              </a:rPr>
              <a:t>(t)” refers to the state of the UAV at time t. This state includes information such as the UAV’s position, velocity, and acceleration. </a:t>
            </a:r>
          </a:p>
          <a:p>
            <a:pPr marL="342900" indent="-342900" algn="just">
              <a:buFont typeface="Wingdings" pitchFamily="2" charset="2"/>
              <a:buChar char="q"/>
            </a:pPr>
            <a:r>
              <a:rPr lang="en-US" sz="1600" dirty="0" smtClean="0">
                <a:solidFill>
                  <a:schemeClr val="bg1"/>
                </a:solidFill>
                <a:latin typeface="Segoe UI Variable Text" pitchFamily="2" charset="0"/>
                <a:cs typeface="Times New Roman" pitchFamily="18" charset="0"/>
              </a:rPr>
              <a:t>The block labeled “</a:t>
            </a:r>
            <a:r>
              <a:rPr lang="en-US" sz="1600" dirty="0" err="1" smtClean="0">
                <a:solidFill>
                  <a:schemeClr val="bg1"/>
                </a:solidFill>
                <a:latin typeface="Segoe UI Variable Text" pitchFamily="2" charset="0"/>
                <a:cs typeface="Times New Roman" pitchFamily="18" charset="0"/>
              </a:rPr>
              <a:t>Xref</a:t>
            </a:r>
            <a:r>
              <a:rPr lang="en-US" sz="1600" dirty="0" smtClean="0">
                <a:solidFill>
                  <a:schemeClr val="bg1"/>
                </a:solidFill>
                <a:latin typeface="Segoe UI Variable Text" pitchFamily="2" charset="0"/>
                <a:cs typeface="Times New Roman" pitchFamily="18" charset="0"/>
              </a:rPr>
              <a:t>(t)” refers to the desired state of the UAV at time t. This is the reference signal that the control system will try to follow. </a:t>
            </a:r>
          </a:p>
          <a:p>
            <a:pPr marL="342900" indent="-342900" algn="just">
              <a:buFont typeface="Wingdings" pitchFamily="2" charset="2"/>
              <a:buChar char="q"/>
            </a:pPr>
            <a:r>
              <a:rPr lang="en-US" sz="1600" dirty="0" smtClean="0">
                <a:solidFill>
                  <a:schemeClr val="bg1"/>
                </a:solidFill>
                <a:latin typeface="Segoe UI Variable Text" pitchFamily="2" charset="0"/>
                <a:cs typeface="Times New Roman" pitchFamily="18" charset="0"/>
              </a:rPr>
              <a:t>The block labeled “</a:t>
            </a:r>
            <a:r>
              <a:rPr lang="en-US" sz="1600" dirty="0" err="1" smtClean="0">
                <a:solidFill>
                  <a:schemeClr val="bg1"/>
                </a:solidFill>
                <a:latin typeface="Segoe UI Variable Text" pitchFamily="2" charset="0"/>
                <a:cs typeface="Times New Roman" pitchFamily="18" charset="0"/>
              </a:rPr>
              <a:t>uk</a:t>
            </a:r>
            <a:r>
              <a:rPr lang="en-US" sz="1600" dirty="0" smtClean="0">
                <a:solidFill>
                  <a:schemeClr val="bg1"/>
                </a:solidFill>
                <a:latin typeface="Segoe UI Variable Text" pitchFamily="2" charset="0"/>
                <a:cs typeface="Times New Roman" pitchFamily="18" charset="0"/>
              </a:rPr>
              <a:t>(t)” refers to the control input to the UAV at time t. This is the signal that is sent to the UAV’s actuators (such as its motors) to control its motion. </a:t>
            </a:r>
          </a:p>
          <a:p>
            <a:pPr marL="342900" indent="-342900" algn="just">
              <a:buFont typeface="Wingdings" pitchFamily="2" charset="2"/>
              <a:buChar char="q"/>
            </a:pPr>
            <a:r>
              <a:rPr lang="en-US" sz="1600" dirty="0" smtClean="0">
                <a:solidFill>
                  <a:schemeClr val="bg1"/>
                </a:solidFill>
                <a:latin typeface="Segoe UI Variable Text" pitchFamily="2" charset="0"/>
                <a:cs typeface="Times New Roman" pitchFamily="18" charset="0"/>
              </a:rPr>
              <a:t>The block labeled “Network” refers to the communication channel between the edge server and the UAV. There may be a delay (denoted by “</a:t>
            </a:r>
            <a:r>
              <a:rPr lang="en-US" sz="1600" dirty="0" err="1" smtClean="0">
                <a:solidFill>
                  <a:schemeClr val="bg1"/>
                </a:solidFill>
                <a:latin typeface="Segoe UI Variable Text" pitchFamily="2" charset="0"/>
                <a:cs typeface="Times New Roman" pitchFamily="18" charset="0"/>
              </a:rPr>
              <a:t>tdown</a:t>
            </a:r>
            <a:r>
              <a:rPr lang="en-US" sz="1600" dirty="0" smtClean="0">
                <a:solidFill>
                  <a:schemeClr val="bg1"/>
                </a:solidFill>
                <a:latin typeface="Segoe UI Variable Text" pitchFamily="2" charset="0"/>
                <a:cs typeface="Times New Roman" pitchFamily="18" charset="0"/>
              </a:rPr>
              <a:t>” in the image) in the signal traveling from the edge server to the UAV, and another delay (denoted by “</a:t>
            </a:r>
            <a:r>
              <a:rPr lang="en-US" sz="1600" dirty="0" err="1" smtClean="0">
                <a:solidFill>
                  <a:schemeClr val="bg1"/>
                </a:solidFill>
                <a:latin typeface="Segoe UI Variable Text" pitchFamily="2" charset="0"/>
                <a:cs typeface="Times New Roman" pitchFamily="18" charset="0"/>
              </a:rPr>
              <a:t>tup</a:t>
            </a:r>
            <a:r>
              <a:rPr lang="en-US" sz="1600" dirty="0" smtClean="0">
                <a:solidFill>
                  <a:schemeClr val="bg1"/>
                </a:solidFill>
                <a:latin typeface="Segoe UI Variable Text" pitchFamily="2" charset="0"/>
                <a:cs typeface="Times New Roman" pitchFamily="18" charset="0"/>
              </a:rPr>
              <a:t>” in the image) in the signal traveling from the UAV to the edge server. These delays can be caused by factors such as the distance between the edge server and the UAV, and the processing time of the sensors and actuators.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5" y="5"/>
            <a:ext cx="10131425" cy="840828"/>
          </a:xfrm>
        </p:spPr>
        <p:txBody>
          <a:bodyPr/>
          <a:lstStyle/>
          <a:p>
            <a:pPr algn="ctr"/>
            <a:r>
              <a:rPr lang="en-US" dirty="0" smtClean="0">
                <a:solidFill>
                  <a:schemeClr val="bg1"/>
                </a:solidFill>
                <a:latin typeface="Georgia" pitchFamily="18" charset="0"/>
                <a:cs typeface="Times New Roman" panose="02020603050405020304" pitchFamily="18" charset="0"/>
                <a:sym typeface="+mn-ea"/>
              </a:rPr>
              <a:t>SYSTEM DESIGN FLOW </a:t>
            </a:r>
            <a:endParaRPr lang="en-US" dirty="0">
              <a:solidFill>
                <a:schemeClr val="bg1"/>
              </a:solidFill>
              <a:latin typeface="Georgia" pitchFamily="18" charset="0"/>
              <a:cs typeface="Times New Roman" panose="02020603050405020304" pitchFamily="18" charset="0"/>
              <a:sym typeface="+mn-ea"/>
            </a:endParaRPr>
          </a:p>
        </p:txBody>
      </p:sp>
      <p:sp>
        <p:nvSpPr>
          <p:cNvPr id="6" name="TextBox 5"/>
          <p:cNvSpPr txBox="1"/>
          <p:nvPr/>
        </p:nvSpPr>
        <p:spPr>
          <a:xfrm>
            <a:off x="216753" y="4671395"/>
            <a:ext cx="4276117" cy="923330"/>
          </a:xfrm>
          <a:prstGeom prst="rect">
            <a:avLst/>
          </a:prstGeom>
          <a:noFill/>
        </p:spPr>
        <p:txBody>
          <a:bodyPr wrap="square" rtlCol="0">
            <a:spAutoFit/>
          </a:bodyPr>
          <a:lstStyle/>
          <a:p>
            <a:r>
              <a:rPr lang="en-US" b="1" dirty="0" smtClean="0">
                <a:solidFill>
                  <a:schemeClr val="bg1"/>
                </a:solidFill>
                <a:latin typeface="Segoe UI Variable Text" pitchFamily="2" charset="0"/>
                <a:cs typeface="Times New Roman" pitchFamily="18" charset="0"/>
              </a:rPr>
              <a:t>FIGURE 9</a:t>
            </a:r>
            <a:r>
              <a:rPr lang="en-US" dirty="0" smtClean="0">
                <a:solidFill>
                  <a:schemeClr val="bg1"/>
                </a:solidFill>
                <a:latin typeface="Segoe UI Variable Text" pitchFamily="2" charset="0"/>
                <a:cs typeface="Times New Roman" pitchFamily="18" charset="0"/>
              </a:rPr>
              <a:t>. Complete data flow regarding the collision avoidance use-case.</a:t>
            </a:r>
            <a:endParaRPr lang="en-US" dirty="0">
              <a:solidFill>
                <a:schemeClr val="bg1"/>
              </a:solidFill>
              <a:latin typeface="Segoe UI Variable Text" pitchFamily="2" charset="0"/>
              <a:cs typeface="Times New Roman" pitchFamily="18" charset="0"/>
            </a:endParaRPr>
          </a:p>
        </p:txBody>
      </p:sp>
      <p:sp>
        <p:nvSpPr>
          <p:cNvPr id="8" name="Slide Number Placeholder 7"/>
          <p:cNvSpPr>
            <a:spLocks noGrp="1"/>
          </p:cNvSpPr>
          <p:nvPr>
            <p:ph type="sldNum" sz="quarter" idx="12"/>
          </p:nvPr>
        </p:nvSpPr>
        <p:spPr/>
        <p:txBody>
          <a:bodyPr/>
          <a:lstStyle/>
          <a:p>
            <a:fld id="{AA5046D5-EA0A-FE48-8046-000EB2165812}" type="slidenum">
              <a:rPr lang="en-US" smtClean="0"/>
              <a:pPr/>
              <a:t>8</a:t>
            </a:fld>
            <a:endParaRPr lang="en-US"/>
          </a:p>
        </p:txBody>
      </p:sp>
      <p:sp>
        <p:nvSpPr>
          <p:cNvPr id="10" name="TextBox 9"/>
          <p:cNvSpPr txBox="1"/>
          <p:nvPr/>
        </p:nvSpPr>
        <p:spPr>
          <a:xfrm>
            <a:off x="4563206" y="852854"/>
            <a:ext cx="7499839" cy="5847755"/>
          </a:xfrm>
          <a:prstGeom prst="rect">
            <a:avLst/>
          </a:prstGeom>
          <a:noFill/>
        </p:spPr>
        <p:txBody>
          <a:bodyPr wrap="square" rtlCol="0">
            <a:spAutoFit/>
          </a:bodyPr>
          <a:lstStyle/>
          <a:p>
            <a:pPr marL="342900" indent="-342900" algn="just">
              <a:buFont typeface="+mj-lt"/>
              <a:buAutoNum type="arabicPeriod"/>
            </a:pPr>
            <a:r>
              <a:rPr lang="en-US" sz="1700" b="1" dirty="0" smtClean="0">
                <a:solidFill>
                  <a:schemeClr val="bg1"/>
                </a:solidFill>
                <a:latin typeface="Segoe UI Variable Text" pitchFamily="2" charset="0"/>
              </a:rPr>
              <a:t>Capturing Data: </a:t>
            </a:r>
            <a:r>
              <a:rPr lang="en-US" sz="1700" dirty="0" smtClean="0">
                <a:solidFill>
                  <a:schemeClr val="bg1"/>
                </a:solidFill>
                <a:latin typeface="Segoe UI Variable Text" pitchFamily="2" charset="0"/>
              </a:rPr>
              <a:t>Sensors on the UAV measure its state and the position of obstacles.</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Sending Data to Base Station: </a:t>
            </a:r>
            <a:r>
              <a:rPr lang="en-US" sz="1700" dirty="0" smtClean="0">
                <a:solidFill>
                  <a:schemeClr val="bg1"/>
                </a:solidFill>
                <a:latin typeface="Segoe UI Variable Text" pitchFamily="2" charset="0"/>
              </a:rPr>
              <a:t>Sensor data is sent from the UAV to the edge server via a base station using 5G NR.</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Base Station to Local Core: </a:t>
            </a:r>
            <a:r>
              <a:rPr lang="en-US" sz="1700" dirty="0" smtClean="0">
                <a:solidFill>
                  <a:schemeClr val="bg1"/>
                </a:solidFill>
                <a:latin typeface="Segoe UI Variable Text" pitchFamily="2" charset="0"/>
              </a:rPr>
              <a:t>The base station relays the data to the local 5G core network.</a:t>
            </a:r>
          </a:p>
          <a:p>
            <a:pPr marL="342900" indent="-342900" algn="just">
              <a:buFont typeface="+mj-lt"/>
              <a:buAutoNum type="arabicPeriod"/>
            </a:pPr>
            <a:r>
              <a:rPr lang="en-US" sz="1700" b="1" dirty="0" smtClean="0">
                <a:solidFill>
                  <a:schemeClr val="bg1"/>
                </a:solidFill>
                <a:latin typeface="Segoe UI Variable Text" pitchFamily="2" charset="0"/>
              </a:rPr>
              <a:t>Local 5G Core Breakout: </a:t>
            </a:r>
            <a:r>
              <a:rPr lang="en-US" sz="1700" dirty="0" smtClean="0">
                <a:solidFill>
                  <a:schemeClr val="bg1"/>
                </a:solidFill>
                <a:latin typeface="Segoe UI Variable Text" pitchFamily="2" charset="0"/>
              </a:rPr>
              <a:t>Data reaches the local core breakout, which routes it to the edge server.</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Data Arrives at Edge Server: </a:t>
            </a:r>
            <a:r>
              <a:rPr lang="en-US" sz="1700" dirty="0" smtClean="0">
                <a:solidFill>
                  <a:schemeClr val="bg1"/>
                </a:solidFill>
                <a:latin typeface="Segoe UI Variable Text" pitchFamily="2" charset="0"/>
              </a:rPr>
              <a:t>The data arrives at the edge server where the NMPC software makes a control decision.</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Decision Making at Edge Server: </a:t>
            </a:r>
            <a:r>
              <a:rPr lang="en-US" sz="1700" dirty="0" smtClean="0">
                <a:solidFill>
                  <a:schemeClr val="bg1"/>
                </a:solidFill>
                <a:latin typeface="Segoe UI Variable Text" pitchFamily="2" charset="0"/>
              </a:rPr>
              <a:t>The NMPC decides on an action (continue path or avoid collision) and sends a control command.</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Sending Control Commands: </a:t>
            </a:r>
            <a:r>
              <a:rPr lang="en-US" sz="1700" dirty="0" smtClean="0">
                <a:solidFill>
                  <a:schemeClr val="bg1"/>
                </a:solidFill>
                <a:latin typeface="Segoe UI Variable Text" pitchFamily="2" charset="0"/>
              </a:rPr>
              <a:t>The control command is sent from the edge server back to the UAV through the local core breakout.</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Local Core Breakout to Serving Base Station: </a:t>
            </a:r>
            <a:r>
              <a:rPr lang="en-US" sz="1700" dirty="0" smtClean="0">
                <a:solidFill>
                  <a:schemeClr val="bg1"/>
                </a:solidFill>
                <a:latin typeface="Segoe UI Variable Text" pitchFamily="2" charset="0"/>
              </a:rPr>
              <a:t>The core network routes the control commands to the serving base station.</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Base Station to UAV: </a:t>
            </a:r>
            <a:r>
              <a:rPr lang="en-US" sz="1700" dirty="0" smtClean="0">
                <a:solidFill>
                  <a:schemeClr val="bg1"/>
                </a:solidFill>
                <a:latin typeface="Segoe UI Variable Text" pitchFamily="2" charset="0"/>
              </a:rPr>
              <a:t>The serving base station transmits the control commands to the UAV.</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UAV Receives: </a:t>
            </a:r>
            <a:r>
              <a:rPr lang="en-US" sz="1700" dirty="0" smtClean="0">
                <a:solidFill>
                  <a:schemeClr val="bg1"/>
                </a:solidFill>
                <a:latin typeface="Segoe UI Variable Text" pitchFamily="2" charset="0"/>
              </a:rPr>
              <a:t>The UAV receives the control commands from the base station.</a:t>
            </a:r>
            <a:endParaRPr lang="en-US" sz="1700" b="1" dirty="0" smtClean="0">
              <a:solidFill>
                <a:schemeClr val="bg1"/>
              </a:solidFill>
              <a:latin typeface="Segoe UI Variable Text" pitchFamily="2" charset="0"/>
            </a:endParaRPr>
          </a:p>
          <a:p>
            <a:pPr marL="342900" indent="-342900" algn="just">
              <a:buFont typeface="+mj-lt"/>
              <a:buAutoNum type="arabicPeriod"/>
            </a:pPr>
            <a:r>
              <a:rPr lang="en-US" sz="1700" b="1" dirty="0" smtClean="0">
                <a:solidFill>
                  <a:schemeClr val="bg1"/>
                </a:solidFill>
                <a:latin typeface="Segoe UI Variable Text" pitchFamily="2" charset="0"/>
              </a:rPr>
              <a:t>Taking Action: </a:t>
            </a:r>
            <a:r>
              <a:rPr lang="en-US" sz="1700" dirty="0" smtClean="0">
                <a:solidFill>
                  <a:schemeClr val="bg1"/>
                </a:solidFill>
                <a:latin typeface="Segoe UI Variable Text" pitchFamily="2" charset="0"/>
              </a:rPr>
              <a:t>The UAV software translates the commands into actions to control its movement.</a:t>
            </a:r>
          </a:p>
        </p:txBody>
      </p:sp>
      <p:pic>
        <p:nvPicPr>
          <p:cNvPr id="11" name="Content Placeholder 10" descr="collide.png"/>
          <p:cNvPicPr>
            <a:picLocks noGrp="1" noChangeAspect="1"/>
          </p:cNvPicPr>
          <p:nvPr>
            <p:ph idx="1"/>
          </p:nvPr>
        </p:nvPicPr>
        <p:blipFill>
          <a:blip r:embed="rId2"/>
          <a:stretch>
            <a:fillRect/>
          </a:stretch>
        </p:blipFill>
        <p:spPr>
          <a:xfrm>
            <a:off x="275443" y="875445"/>
            <a:ext cx="4146891" cy="3649662"/>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5" y="4"/>
            <a:ext cx="10131425" cy="688369"/>
          </a:xfrm>
        </p:spPr>
        <p:txBody>
          <a:bodyPr>
            <a:normAutofit/>
          </a:bodyPr>
          <a:lstStyle/>
          <a:p>
            <a:pPr algn="ctr"/>
            <a:r>
              <a:rPr lang="en-US" dirty="0" smtClean="0">
                <a:solidFill>
                  <a:schemeClr val="bg1"/>
                </a:solidFill>
                <a:latin typeface="Georgia" pitchFamily="18" charset="0"/>
                <a:cs typeface="Times New Roman" panose="02020603050405020304" pitchFamily="18" charset="0"/>
                <a:sym typeface="+mn-ea"/>
              </a:rPr>
              <a:t>APPLICATION</a:t>
            </a:r>
            <a:endParaRPr lang="en-US" dirty="0">
              <a:solidFill>
                <a:schemeClr val="bg1"/>
              </a:solidFill>
              <a:latin typeface="Georgia" pitchFamily="18" charset="0"/>
              <a:cs typeface="Times New Roman" panose="02020603050405020304" pitchFamily="18" charset="0"/>
              <a:sym typeface="+mn-ea"/>
            </a:endParaRPr>
          </a:p>
        </p:txBody>
      </p:sp>
      <p:sp>
        <p:nvSpPr>
          <p:cNvPr id="3" name="Content Placeholder 2"/>
          <p:cNvSpPr>
            <a:spLocks noGrp="1"/>
          </p:cNvSpPr>
          <p:nvPr>
            <p:ph idx="1"/>
          </p:nvPr>
        </p:nvSpPr>
        <p:spPr>
          <a:xfrm>
            <a:off x="606673" y="940778"/>
            <a:ext cx="8115295" cy="4334607"/>
          </a:xfrm>
        </p:spPr>
        <p:txBody>
          <a:bodyPr>
            <a:normAutofit/>
          </a:bodyPr>
          <a:lstStyle/>
          <a:p>
            <a:pPr marL="342900" indent="-342900" algn="just">
              <a:buClrTx/>
              <a:buFont typeface="+mj-lt"/>
              <a:buAutoNum type="arabicPeriod"/>
            </a:pPr>
            <a:r>
              <a:rPr lang="en-US" sz="1600" b="1" dirty="0" smtClean="0">
                <a:solidFill>
                  <a:schemeClr val="bg1"/>
                </a:solidFill>
                <a:latin typeface="Segoe UI Variable Text" pitchFamily="2" charset="0"/>
                <a:cs typeface="Times New Roman" pitchFamily="18" charset="0"/>
              </a:rPr>
              <a:t>Precision Agriculture: </a:t>
            </a:r>
            <a:r>
              <a:rPr lang="en-US" sz="1600" dirty="0" smtClean="0">
                <a:solidFill>
                  <a:schemeClr val="bg1"/>
                </a:solidFill>
                <a:latin typeface="Segoe UI Variable Text" pitchFamily="2" charset="0"/>
                <a:cs typeface="Times New Roman" pitchFamily="18" charset="0"/>
              </a:rPr>
              <a:t>Drones equipped with AI can be used to collect and analyze data on crop health, soil moisture, and other environmental factors. </a:t>
            </a:r>
          </a:p>
          <a:p>
            <a:pPr algn="just">
              <a:buClrTx/>
              <a:buFont typeface="+mj-lt"/>
              <a:buAutoNum type="arabicPeriod"/>
            </a:pPr>
            <a:r>
              <a:rPr lang="en-US" sz="1600" b="1" dirty="0" smtClean="0">
                <a:solidFill>
                  <a:schemeClr val="bg1"/>
                </a:solidFill>
                <a:latin typeface="Segoe UI Variable Text" pitchFamily="2" charset="0"/>
                <a:cs typeface="Times New Roman" pitchFamily="18" charset="0"/>
              </a:rPr>
              <a:t> Surveillance and Security: </a:t>
            </a:r>
            <a:r>
              <a:rPr lang="en-US" sz="1600" dirty="0" smtClean="0">
                <a:solidFill>
                  <a:schemeClr val="bg1"/>
                </a:solidFill>
                <a:latin typeface="Segoe UI Variable Text" pitchFamily="2" charset="0"/>
                <a:cs typeface="Times New Roman" pitchFamily="18" charset="0"/>
              </a:rPr>
              <a:t>AI can be used to analyze the video footage captured by drones to detect and identify suspicious activities or objects, such as potential intruders, stolen vehicles, or lost items.</a:t>
            </a:r>
          </a:p>
          <a:p>
            <a:pPr algn="just">
              <a:buClrTx/>
              <a:buFont typeface="+mj-lt"/>
              <a:buAutoNum type="arabicPeriod"/>
            </a:pPr>
            <a:r>
              <a:rPr lang="en-US" sz="1600" b="1" dirty="0" smtClean="0">
                <a:solidFill>
                  <a:schemeClr val="bg1"/>
                </a:solidFill>
                <a:latin typeface="Segoe UI Variable Text" pitchFamily="2" charset="0"/>
                <a:cs typeface="Times New Roman" pitchFamily="18" charset="0"/>
              </a:rPr>
              <a:t> Disaster Response: </a:t>
            </a:r>
            <a:r>
              <a:rPr lang="en-US" sz="1600" dirty="0" smtClean="0">
                <a:solidFill>
                  <a:schemeClr val="bg1"/>
                </a:solidFill>
                <a:latin typeface="Segoe UI Variable Text" pitchFamily="2" charset="0"/>
                <a:cs typeface="Times New Roman" pitchFamily="18" charset="0"/>
              </a:rPr>
              <a:t>During natural disasters, drones can be deployed to gather real-time data on the affected areas, such as the extent of flooding or damage to buildings. </a:t>
            </a:r>
          </a:p>
          <a:p>
            <a:pPr algn="just">
              <a:buClrTx/>
              <a:buFont typeface="+mj-lt"/>
              <a:buAutoNum type="arabicPeriod"/>
            </a:pPr>
            <a:r>
              <a:rPr lang="en-US" sz="1600" b="1" dirty="0" smtClean="0">
                <a:solidFill>
                  <a:schemeClr val="bg1"/>
                </a:solidFill>
                <a:latin typeface="Segoe UI Variable Text" pitchFamily="2" charset="0"/>
                <a:cs typeface="Times New Roman" pitchFamily="18" charset="0"/>
              </a:rPr>
              <a:t> Delivery Services: </a:t>
            </a:r>
            <a:r>
              <a:rPr lang="en-US" sz="1600" dirty="0" smtClean="0">
                <a:solidFill>
                  <a:schemeClr val="bg1"/>
                </a:solidFill>
                <a:latin typeface="Segoe UI Variable Text" pitchFamily="2" charset="0"/>
                <a:cs typeface="Times New Roman" pitchFamily="18" charset="0"/>
              </a:rPr>
              <a:t>Companies like Amazon and Google are already exploring the use of drones for package delivery.</a:t>
            </a:r>
          </a:p>
          <a:p>
            <a:pPr algn="just">
              <a:buClrTx/>
              <a:buFont typeface="+mj-lt"/>
              <a:buAutoNum type="arabicPeriod"/>
            </a:pPr>
            <a:r>
              <a:rPr lang="en-US" sz="1600" b="1" dirty="0" smtClean="0">
                <a:solidFill>
                  <a:schemeClr val="bg1"/>
                </a:solidFill>
                <a:latin typeface="Segoe UI Variable Text" pitchFamily="2" charset="0"/>
                <a:cs typeface="Times New Roman" pitchFamily="18" charset="0"/>
              </a:rPr>
              <a:t> Environmental Monitoring: </a:t>
            </a:r>
            <a:r>
              <a:rPr lang="en-US" sz="1600" dirty="0" smtClean="0">
                <a:solidFill>
                  <a:schemeClr val="bg1"/>
                </a:solidFill>
                <a:latin typeface="Segoe UI Variable Text" pitchFamily="2" charset="0"/>
                <a:cs typeface="Times New Roman" pitchFamily="18" charset="0"/>
              </a:rPr>
              <a:t>Drones equipped with sensors and AI can be used to collect data on air and water quality, as well as wildlife populations and habitat conditions. </a:t>
            </a:r>
            <a:endParaRPr lang="en-US" sz="1600" dirty="0">
              <a:solidFill>
                <a:schemeClr val="bg1"/>
              </a:solidFill>
              <a:latin typeface="Segoe UI Variable Text" pitchFamily="2" charset="0"/>
              <a:cs typeface="Times New Roman" pitchFamily="18" charset="0"/>
            </a:endParaRPr>
          </a:p>
        </p:txBody>
      </p:sp>
      <p:sp>
        <p:nvSpPr>
          <p:cNvPr id="5" name="Slide Number Placeholder 4"/>
          <p:cNvSpPr>
            <a:spLocks noGrp="1"/>
          </p:cNvSpPr>
          <p:nvPr>
            <p:ph type="sldNum" sz="quarter" idx="12"/>
          </p:nvPr>
        </p:nvSpPr>
        <p:spPr/>
        <p:txBody>
          <a:bodyPr/>
          <a:lstStyle/>
          <a:p>
            <a:fld id="{AA5046D5-EA0A-FE48-8046-000EB2165812}" type="slidenum">
              <a:rPr lang="en-US" smtClean="0"/>
              <a:pPr/>
              <a:t>9</a:t>
            </a:fld>
            <a:endParaRPr lang="en-US"/>
          </a:p>
        </p:txBody>
      </p:sp>
      <p:pic>
        <p:nvPicPr>
          <p:cNvPr id="6" name="Picture 5" descr="AAV_farm.gif"/>
          <p:cNvPicPr>
            <a:picLocks noChangeAspect="1"/>
          </p:cNvPicPr>
          <p:nvPr/>
        </p:nvPicPr>
        <p:blipFill>
          <a:blip r:embed="rId2"/>
          <a:stretch>
            <a:fillRect/>
          </a:stretch>
        </p:blipFill>
        <p:spPr>
          <a:xfrm>
            <a:off x="8847993" y="937847"/>
            <a:ext cx="3209193" cy="2139462"/>
          </a:xfrm>
          <a:prstGeom prst="rect">
            <a:avLst/>
          </a:prstGeom>
        </p:spPr>
      </p:pic>
      <p:pic>
        <p:nvPicPr>
          <p:cNvPr id="7" name="Picture 6" descr="AAV_del.jpg"/>
          <p:cNvPicPr>
            <a:picLocks noChangeAspect="1"/>
          </p:cNvPicPr>
          <p:nvPr/>
        </p:nvPicPr>
        <p:blipFill>
          <a:blip r:embed="rId3"/>
          <a:stretch>
            <a:fillRect/>
          </a:stretch>
        </p:blipFill>
        <p:spPr>
          <a:xfrm>
            <a:off x="8865579" y="3851032"/>
            <a:ext cx="3204795" cy="213653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2142</TotalTime>
  <Words>1339</Words>
  <Application>Microsoft Office PowerPoint</Application>
  <PresentationFormat>Custom</PresentationFormat>
  <Paragraphs>120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Celestial</vt:lpstr>
      <vt:lpstr>.</vt:lpstr>
      <vt:lpstr>Slide 2</vt:lpstr>
      <vt:lpstr>                            INTRODUCTION</vt:lpstr>
      <vt:lpstr>Slide 4</vt:lpstr>
      <vt:lpstr>Slide 5</vt:lpstr>
      <vt:lpstr>ARCHITECTURE</vt:lpstr>
      <vt:lpstr>METHODOLOGY</vt:lpstr>
      <vt:lpstr>SYSTEM DESIGN FLOW </vt:lpstr>
      <vt:lpstr>APPLICATION</vt:lpstr>
      <vt:lpstr>CONCLUSION</vt:lpstr>
      <vt:lpstr>REFERENCES</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Microsoft Office User</dc:creator>
  <cp:lastModifiedBy>hp</cp:lastModifiedBy>
  <cp:revision>47</cp:revision>
  <dcterms:created xsi:type="dcterms:W3CDTF">2023-04-03T19:18:00Z</dcterms:created>
  <dcterms:modified xsi:type="dcterms:W3CDTF">2024-04-30T04:04:18Z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5DB974BEAF1E4F5E8784F25CD7DC6640</vt:lpwstr>
  </property>
  <property fmtid="{D5CDD505-2E9C-101B-9397-08002B2CF9AE}" pid="3" name="KSOProductBuildVer">
    <vt:lpwstr>1033-11.2.0.11219</vt:lpwstr>
  </property>
</Properties>
</file>